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1" r:id="rId2"/>
  </p:sldMasterIdLst>
  <p:notesMasterIdLst>
    <p:notesMasterId r:id="rId85"/>
  </p:notesMasterIdLst>
  <p:handoutMasterIdLst>
    <p:handoutMasterId r:id="rId86"/>
  </p:handoutMasterIdLst>
  <p:sldIdLst>
    <p:sldId id="256" r:id="rId3"/>
    <p:sldId id="257" r:id="rId4"/>
    <p:sldId id="746" r:id="rId5"/>
    <p:sldId id="753" r:id="rId6"/>
    <p:sldId id="598" r:id="rId7"/>
    <p:sldId id="600" r:id="rId8"/>
    <p:sldId id="603" r:id="rId9"/>
    <p:sldId id="605" r:id="rId10"/>
    <p:sldId id="754" r:id="rId11"/>
    <p:sldId id="261" r:id="rId12"/>
    <p:sldId id="747" r:id="rId13"/>
    <p:sldId id="768" r:id="rId14"/>
    <p:sldId id="657" r:id="rId15"/>
    <p:sldId id="758" r:id="rId16"/>
    <p:sldId id="262" r:id="rId17"/>
    <p:sldId id="610" r:id="rId18"/>
    <p:sldId id="750" r:id="rId19"/>
    <p:sldId id="652" r:id="rId20"/>
    <p:sldId id="751" r:id="rId21"/>
    <p:sldId id="752" r:id="rId22"/>
    <p:sldId id="661" r:id="rId23"/>
    <p:sldId id="678" r:id="rId24"/>
    <p:sldId id="759" r:id="rId25"/>
    <p:sldId id="709" r:id="rId26"/>
    <p:sldId id="710" r:id="rId27"/>
    <p:sldId id="616" r:id="rId28"/>
    <p:sldId id="614" r:id="rId29"/>
    <p:sldId id="760" r:id="rId30"/>
    <p:sldId id="700" r:id="rId31"/>
    <p:sldId id="618" r:id="rId32"/>
    <p:sldId id="761" r:id="rId33"/>
    <p:sldId id="723" r:id="rId34"/>
    <p:sldId id="713" r:id="rId35"/>
    <p:sldId id="688" r:id="rId36"/>
    <p:sldId id="651" r:id="rId37"/>
    <p:sldId id="653" r:id="rId38"/>
    <p:sldId id="654" r:id="rId39"/>
    <p:sldId id="655" r:id="rId40"/>
    <p:sldId id="658" r:id="rId41"/>
    <p:sldId id="762" r:id="rId42"/>
    <p:sldId id="612" r:id="rId43"/>
    <p:sldId id="619" r:id="rId44"/>
    <p:sldId id="714" r:id="rId45"/>
    <p:sldId id="763" r:id="rId46"/>
    <p:sldId id="717" r:id="rId47"/>
    <p:sldId id="716" r:id="rId48"/>
    <p:sldId id="718" r:id="rId49"/>
    <p:sldId id="719" r:id="rId50"/>
    <p:sldId id="620" r:id="rId51"/>
    <p:sldId id="621" r:id="rId52"/>
    <p:sldId id="622" r:id="rId53"/>
    <p:sldId id="623" r:id="rId54"/>
    <p:sldId id="764" r:id="rId55"/>
    <p:sldId id="647" r:id="rId56"/>
    <p:sldId id="634" r:id="rId57"/>
    <p:sldId id="765" r:id="rId58"/>
    <p:sldId id="643" r:id="rId59"/>
    <p:sldId id="639" r:id="rId60"/>
    <p:sldId id="766" r:id="rId61"/>
    <p:sldId id="644" r:id="rId62"/>
    <p:sldId id="646" r:id="rId63"/>
    <p:sldId id="698" r:id="rId64"/>
    <p:sldId id="767" r:id="rId65"/>
    <p:sldId id="724" r:id="rId66"/>
    <p:sldId id="699" r:id="rId67"/>
    <p:sldId id="686" r:id="rId68"/>
    <p:sldId id="687" r:id="rId69"/>
    <p:sldId id="664" r:id="rId70"/>
    <p:sldId id="662" r:id="rId71"/>
    <p:sldId id="666" r:id="rId72"/>
    <p:sldId id="683" r:id="rId73"/>
    <p:sldId id="692" r:id="rId74"/>
    <p:sldId id="667" r:id="rId75"/>
    <p:sldId id="668" r:id="rId76"/>
    <p:sldId id="670" r:id="rId77"/>
    <p:sldId id="671" r:id="rId78"/>
    <p:sldId id="673" r:id="rId79"/>
    <p:sldId id="675" r:id="rId80"/>
    <p:sldId id="672" r:id="rId81"/>
    <p:sldId id="707" r:id="rId82"/>
    <p:sldId id="696" r:id="rId83"/>
    <p:sldId id="265" r:id="rId84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82311F-C089-4D61-BE52-7C68484429AC}">
          <p14:sldIdLst>
            <p14:sldId id="256"/>
            <p14:sldId id="257"/>
            <p14:sldId id="746"/>
            <p14:sldId id="753"/>
            <p14:sldId id="598"/>
            <p14:sldId id="600"/>
            <p14:sldId id="603"/>
            <p14:sldId id="605"/>
            <p14:sldId id="754"/>
            <p14:sldId id="261"/>
            <p14:sldId id="747"/>
            <p14:sldId id="768"/>
            <p14:sldId id="657"/>
            <p14:sldId id="758"/>
            <p14:sldId id="262"/>
            <p14:sldId id="610"/>
            <p14:sldId id="750"/>
            <p14:sldId id="652"/>
            <p14:sldId id="751"/>
            <p14:sldId id="752"/>
            <p14:sldId id="661"/>
            <p14:sldId id="678"/>
            <p14:sldId id="759"/>
            <p14:sldId id="709"/>
            <p14:sldId id="710"/>
            <p14:sldId id="616"/>
            <p14:sldId id="614"/>
            <p14:sldId id="760"/>
            <p14:sldId id="700"/>
            <p14:sldId id="618"/>
            <p14:sldId id="761"/>
            <p14:sldId id="723"/>
            <p14:sldId id="713"/>
            <p14:sldId id="688"/>
            <p14:sldId id="651"/>
            <p14:sldId id="653"/>
            <p14:sldId id="654"/>
            <p14:sldId id="655"/>
            <p14:sldId id="658"/>
            <p14:sldId id="762"/>
            <p14:sldId id="612"/>
            <p14:sldId id="619"/>
            <p14:sldId id="714"/>
            <p14:sldId id="763"/>
            <p14:sldId id="717"/>
            <p14:sldId id="716"/>
            <p14:sldId id="718"/>
            <p14:sldId id="719"/>
            <p14:sldId id="620"/>
            <p14:sldId id="621"/>
            <p14:sldId id="622"/>
            <p14:sldId id="623"/>
            <p14:sldId id="764"/>
            <p14:sldId id="647"/>
            <p14:sldId id="634"/>
            <p14:sldId id="765"/>
            <p14:sldId id="643"/>
            <p14:sldId id="639"/>
            <p14:sldId id="766"/>
            <p14:sldId id="644"/>
            <p14:sldId id="646"/>
            <p14:sldId id="698"/>
            <p14:sldId id="767"/>
            <p14:sldId id="724"/>
            <p14:sldId id="699"/>
          </p14:sldIdLst>
        </p14:section>
        <p14:section name="Supplements" id="{0A950AA2-BC9B-4EB8-889D-6F99FA6F649C}">
          <p14:sldIdLst>
            <p14:sldId id="686"/>
            <p14:sldId id="687"/>
            <p14:sldId id="664"/>
            <p14:sldId id="662"/>
            <p14:sldId id="666"/>
            <p14:sldId id="683"/>
            <p14:sldId id="692"/>
            <p14:sldId id="667"/>
            <p14:sldId id="668"/>
            <p14:sldId id="670"/>
            <p14:sldId id="671"/>
            <p14:sldId id="673"/>
            <p14:sldId id="675"/>
            <p14:sldId id="672"/>
            <p14:sldId id="707"/>
            <p14:sldId id="696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65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k Carcenac" initials="FC" lastIdx="4" clrIdx="0">
    <p:extLst>
      <p:ext uri="{19B8F6BF-5375-455C-9EA6-DF929625EA0E}">
        <p15:presenceInfo xmlns:p15="http://schemas.microsoft.com/office/powerpoint/2012/main" userId="S::fcarcena@laas.fr::ce127dcb-da1e-4b58-b040-f8a63edbcf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000000"/>
    <a:srgbClr val="0000FF"/>
    <a:srgbClr val="FF7CA8"/>
    <a:srgbClr val="FFC0D5"/>
    <a:srgbClr val="FF0000"/>
    <a:srgbClr val="FF2E45"/>
    <a:srgbClr val="983098"/>
    <a:srgbClr val="4F81BD"/>
    <a:srgbClr val="001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2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492" y="108"/>
      </p:cViewPr>
      <p:guideLst>
        <p:guide orient="horz" pos="2065"/>
        <p:guide pos="38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0676"/>
    </p:cViewPr>
  </p:sorterViewPr>
  <p:notesViewPr>
    <p:cSldViewPr snapToGrid="0" snapToObjects="1">
      <p:cViewPr>
        <p:scale>
          <a:sx n="48" d="100"/>
          <a:sy n="48" d="100"/>
        </p:scale>
        <p:origin x="1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366F22-02CF-40F7-8B9E-68A18EB3F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7F74E-C92E-4AFC-8AC7-37F646DB37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7C2F2-03AB-4373-8145-02705615EA58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E2DD-DBD8-4CFF-AE7E-07E1ADEB35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7A9D28-3C68-4913-9D7E-EA2646C5F9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98E0E-03AB-4B70-AF5C-0C0C001093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522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63493-5E7C-42E1-AE1F-3BE0F13EEAE1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D04CC-760B-45F2-9712-ECCA84E7D3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62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6EBF59-E617-470E-981E-BE70C5C6EA84}" type="slidenum">
              <a:rPr lang="fr-FR" altLang="fr-FR"/>
              <a:pPr/>
              <a:t>24</a:t>
            </a:fld>
            <a:endParaRPr lang="fr-FR" altLang="fr-FR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413805-422A-437C-ABA0-3E61F4CA1903}" type="slidenum">
              <a:rPr lang="fr-FR" altLang="fr-FR"/>
              <a:pPr/>
              <a:t>25</a:t>
            </a:fld>
            <a:endParaRPr lang="fr-FR" altLang="fr-FR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643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7ABBF-6650-4388-9F00-86D098FFFF5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5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10070" y="219043"/>
            <a:ext cx="10717282" cy="565079"/>
          </a:xfrm>
        </p:spPr>
        <p:txBody>
          <a:bodyPr wrap="square" tIns="0" bIns="0"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1194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10070" y="219043"/>
            <a:ext cx="10717282" cy="565079"/>
          </a:xfrm>
        </p:spPr>
        <p:txBody>
          <a:bodyPr wrap="none" tIns="0" bIns="0">
            <a:noAutofit/>
          </a:bodyPr>
          <a:lstStyle>
            <a:lvl1pPr>
              <a:defRPr sz="36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F511A06-8B8C-4006-A0B9-6EB9E491CA90}"/>
              </a:ext>
            </a:extLst>
          </p:cNvPr>
          <p:cNvSpPr/>
          <p:nvPr userDrawn="1"/>
        </p:nvSpPr>
        <p:spPr>
          <a:xfrm>
            <a:off x="11682869" y="1069122"/>
            <a:ext cx="533400" cy="5057043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2215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1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54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/>
          </a:p>
        </p:txBody>
      </p:sp>
      <p:sp>
        <p:nvSpPr>
          <p:cNvPr id="3" name="Rectangl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E65E-A1D2-416C-8390-21EBFC99889A}" type="slidenum">
              <a:rPr lang="fr-FR">
                <a:solidFill>
                  <a:prstClr val="black"/>
                </a:solidFill>
              </a:rPr>
              <a:pPr>
                <a:defRPr/>
              </a:pPr>
              <a:t>‹N°›</a:t>
            </a:fld>
            <a:r>
              <a:rPr lang="fr-FR">
                <a:solidFill>
                  <a:prstClr val="black"/>
                </a:solidFill>
              </a:rPr>
              <a:t>/45</a:t>
            </a:r>
          </a:p>
        </p:txBody>
      </p:sp>
    </p:spTree>
    <p:extLst>
      <p:ext uri="{BB962C8B-B14F-4D97-AF65-F5344CB8AC3E}">
        <p14:creationId xmlns:p14="http://schemas.microsoft.com/office/powerpoint/2010/main" val="350823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7427" y="219043"/>
            <a:ext cx="10439925" cy="565079"/>
          </a:xfrm>
        </p:spPr>
        <p:txBody>
          <a:bodyPr wrap="square" tIns="0" bIns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0449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7" indent="0" algn="ctr">
              <a:buNone/>
              <a:defRPr sz="2000"/>
            </a:lvl2pPr>
            <a:lvl3pPr marL="914315" indent="0" algn="ctr">
              <a:buNone/>
              <a:defRPr sz="1800"/>
            </a:lvl3pPr>
            <a:lvl4pPr marL="1371472" indent="0" algn="ctr">
              <a:buNone/>
              <a:defRPr sz="1600"/>
            </a:lvl4pPr>
            <a:lvl5pPr marL="1828630" indent="0" algn="ctr">
              <a:buNone/>
              <a:defRPr sz="1600"/>
            </a:lvl5pPr>
            <a:lvl6pPr marL="2285787" indent="0" algn="ctr">
              <a:buNone/>
              <a:defRPr sz="1600"/>
            </a:lvl6pPr>
            <a:lvl7pPr marL="2742945" indent="0" algn="ctr">
              <a:buNone/>
              <a:defRPr sz="1600"/>
            </a:lvl7pPr>
            <a:lvl8pPr marL="3200102" indent="0" algn="ctr">
              <a:buNone/>
              <a:defRPr sz="1600"/>
            </a:lvl8pPr>
            <a:lvl9pPr marL="365725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3556"/>
            <a:endParaRPr lang="fr-FR" sz="408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3556"/>
            <a:endParaRPr lang="fr-FR" sz="408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pPr defTabSz="103556"/>
            <a:fld id="{1C5023CD-2916-DD4B-88DE-3C97BCDC6FCA}" type="slidenum">
              <a:rPr lang="fr-FR" sz="408" smtClean="0">
                <a:solidFill>
                  <a:prstClr val="black"/>
                </a:solidFill>
              </a:rPr>
              <a:pPr defTabSz="103556"/>
              <a:t>‹N°›</a:t>
            </a:fld>
            <a:endParaRPr lang="fr-FR" sz="408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9984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9535">
          <p15:clr>
            <a:srgbClr val="FBAE40"/>
          </p15:clr>
        </p15:guide>
        <p15:guide id="2" pos="134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370" y="365127"/>
            <a:ext cx="10036630" cy="72655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0175" y="1433739"/>
            <a:ext cx="995362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3556"/>
            <a:endParaRPr lang="fr-FR" sz="408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3556"/>
            <a:endParaRPr lang="fr-FR" sz="408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7599E-BB8F-47C4-A26F-7F0875B11882}"/>
              </a:ext>
            </a:extLst>
          </p:cNvPr>
          <p:cNvSpPr txBox="1"/>
          <p:nvPr userDrawn="1"/>
        </p:nvSpPr>
        <p:spPr>
          <a:xfrm>
            <a:off x="11443218" y="6400414"/>
            <a:ext cx="748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2BE934-44C3-4AC9-9420-F4CCB1EB9DBE}" type="slidenum">
              <a:rPr lang="fr-FR" sz="1200" smtClean="0">
                <a:solidFill>
                  <a:srgbClr val="002060"/>
                </a:solidFill>
              </a:rPr>
              <a:pPr algn="ctr"/>
              <a:t>‹N°›</a:t>
            </a:fld>
            <a:r>
              <a:rPr lang="fr-FR" sz="1200" dirty="0">
                <a:solidFill>
                  <a:srgbClr val="002060"/>
                </a:solidFill>
              </a:rPr>
              <a:t>/65</a:t>
            </a:r>
          </a:p>
        </p:txBody>
      </p:sp>
    </p:spTree>
    <p:extLst>
      <p:ext uri="{BB962C8B-B14F-4D97-AF65-F5344CB8AC3E}">
        <p14:creationId xmlns:p14="http://schemas.microsoft.com/office/powerpoint/2010/main" val="26435979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370" y="365127"/>
            <a:ext cx="10036630" cy="72655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3556"/>
            <a:endParaRPr lang="fr-FR" sz="408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3556"/>
            <a:endParaRPr lang="fr-FR" sz="408">
              <a:solidFill>
                <a:prstClr val="black"/>
              </a:solidFill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6AEF06B-858B-4F20-A892-6C32771B4053}"/>
              </a:ext>
            </a:extLst>
          </p:cNvPr>
          <p:cNvSpPr/>
          <p:nvPr userDrawn="1"/>
        </p:nvSpPr>
        <p:spPr>
          <a:xfrm>
            <a:off x="11658600" y="1299309"/>
            <a:ext cx="533400" cy="5057043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2215">
              <a:solidFill>
                <a:schemeClr val="l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1ED4D-F217-4CE6-8FAE-88266E572202}"/>
              </a:ext>
            </a:extLst>
          </p:cNvPr>
          <p:cNvSpPr txBox="1"/>
          <p:nvPr userDrawn="1"/>
        </p:nvSpPr>
        <p:spPr>
          <a:xfrm>
            <a:off x="11443218" y="6400414"/>
            <a:ext cx="748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2BE934-44C3-4AC9-9420-F4CCB1EB9DBE}" type="slidenum">
              <a:rPr lang="fr-FR" sz="1200" smtClean="0">
                <a:solidFill>
                  <a:srgbClr val="002060"/>
                </a:solidFill>
              </a:rPr>
              <a:pPr algn="ctr"/>
              <a:t>‹N°›</a:t>
            </a:fld>
            <a:r>
              <a:rPr lang="fr-FR" sz="1200" dirty="0">
                <a:solidFill>
                  <a:srgbClr val="002060"/>
                </a:solidFill>
              </a:rPr>
              <a:t>/65</a:t>
            </a:r>
          </a:p>
        </p:txBody>
      </p:sp>
    </p:spTree>
    <p:extLst>
      <p:ext uri="{BB962C8B-B14F-4D97-AF65-F5344CB8AC3E}">
        <p14:creationId xmlns:p14="http://schemas.microsoft.com/office/powerpoint/2010/main" val="83109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2.xml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403292" y="1207"/>
            <a:ext cx="10811877" cy="861543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15" dirty="0"/>
          </a:p>
          <a:p>
            <a:pPr algn="ctr"/>
            <a:endParaRPr lang="fr-FR" sz="2215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321392" y="185275"/>
            <a:ext cx="10612391" cy="565079"/>
          </a:xfrm>
          <a:prstGeom prst="rect">
            <a:avLst/>
          </a:prstGeom>
          <a:solidFill>
            <a:schemeClr val="bg1"/>
          </a:solidFill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Autofit/>
          </a:bodyPr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387" y="116130"/>
            <a:ext cx="1007912" cy="575950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6037-DE8D-DD4E-A77E-C5BE3B5C831C}" type="datetimeFigureOut">
              <a:rPr lang="fr-FR" smtClean="0"/>
              <a:t>05/04/2024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03B57-454D-0C4C-8E06-5C7FC8D793F7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9057" y="6304362"/>
            <a:ext cx="12225325" cy="501651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900" dirty="0">
                <a:solidFill>
                  <a:srgbClr val="00BA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LAAS-CNRS</a:t>
            </a:r>
            <a:br>
              <a:rPr lang="fr-FR" sz="900" dirty="0">
                <a:solidFill>
                  <a:srgbClr val="00BAD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00" dirty="0">
                <a:solidFill>
                  <a:srgbClr val="00BA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Laboratoire d’analyse et d’architecture des systèmes du CNRS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434922" y="6675120"/>
            <a:ext cx="6827633" cy="182880"/>
          </a:xfrm>
          <a:prstGeom prst="rect">
            <a:avLst/>
          </a:prstGeom>
          <a:solidFill>
            <a:srgbClr val="FF2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215"/>
          </a:p>
        </p:txBody>
      </p:sp>
      <p:sp>
        <p:nvSpPr>
          <p:cNvPr id="11" name="Espace réservé du numéro de diapositive 5"/>
          <p:cNvSpPr txBox="1">
            <a:spLocks/>
          </p:cNvSpPr>
          <p:nvPr userDrawn="1"/>
        </p:nvSpPr>
        <p:spPr>
          <a:xfrm>
            <a:off x="9182553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C903B57-454D-0C4C-8E06-5C7FC8D793F7}" type="slidenum">
              <a:rPr lang="fr-FR" sz="110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‹N°›</a:t>
            </a:fld>
            <a:r>
              <a:rPr lang="fr-FR" sz="1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/60</a:t>
            </a:r>
          </a:p>
        </p:txBody>
      </p:sp>
    </p:spTree>
    <p:extLst>
      <p:ext uri="{BB962C8B-B14F-4D97-AF65-F5344CB8AC3E}">
        <p14:creationId xmlns:p14="http://schemas.microsoft.com/office/powerpoint/2010/main" val="392358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56" r:id="rId3"/>
    <p:sldLayoutId id="2147483658" r:id="rId4"/>
    <p:sldLayoutId id="2147483660" r:id="rId5"/>
  </p:sldLayoutIdLst>
  <p:txStyles>
    <p:titleStyle>
      <a:lvl1pPr algn="l" defTabSz="562722" rtl="0" eaLnBrk="1" latinLnBrk="0" hangingPunct="1">
        <a:spcBef>
          <a:spcPct val="0"/>
        </a:spcBef>
        <a:buNone/>
        <a:defRPr sz="3600" b="1" i="0" kern="1200">
          <a:solidFill>
            <a:srgbClr val="00BAD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22041" indent="-422041" algn="l" defTabSz="562722" rtl="0" eaLnBrk="1" latinLnBrk="0" hangingPunct="1">
        <a:spcBef>
          <a:spcPct val="20000"/>
        </a:spcBef>
        <a:buClr>
          <a:srgbClr val="00BAD7"/>
        </a:buClr>
        <a:buSzPct val="95000"/>
        <a:buFont typeface="Lucida Grande"/>
        <a:buChar char="&gt;"/>
        <a:defRPr sz="3200" kern="1200">
          <a:solidFill>
            <a:srgbClr val="001A3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23" indent="-351701" algn="l" defTabSz="562722" rtl="0" eaLnBrk="1" latinLnBrk="0" hangingPunct="1">
        <a:spcBef>
          <a:spcPct val="20000"/>
        </a:spcBef>
        <a:buClr>
          <a:srgbClr val="00BAD7"/>
        </a:buClr>
        <a:buFont typeface="Wingdings" charset="2"/>
        <a:buChar char="§"/>
        <a:defRPr sz="2800" kern="1200">
          <a:solidFill>
            <a:srgbClr val="001A3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406804" indent="-281361" algn="l" defTabSz="562722" rtl="0" eaLnBrk="1" latinLnBrk="0" hangingPunct="1">
        <a:spcBef>
          <a:spcPct val="20000"/>
        </a:spcBef>
        <a:buClr>
          <a:srgbClr val="FF2E45"/>
        </a:buClr>
        <a:buFont typeface="Arial"/>
        <a:buChar char="•"/>
        <a:defRPr sz="2400" kern="1200">
          <a:solidFill>
            <a:srgbClr val="7F7F7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69526" indent="-281361" algn="l" defTabSz="562722" rtl="0" eaLnBrk="1" latinLnBrk="0" hangingPunct="1">
        <a:spcBef>
          <a:spcPct val="20000"/>
        </a:spcBef>
        <a:buClr>
          <a:srgbClr val="00BAD7"/>
        </a:buClr>
        <a:buFont typeface="Arial"/>
        <a:buChar char="–"/>
        <a:defRPr sz="2000" kern="1200">
          <a:solidFill>
            <a:srgbClr val="001A3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32248" indent="-281361" algn="l" defTabSz="562722" rtl="0" eaLnBrk="1" latinLnBrk="0" hangingPunct="1">
        <a:spcBef>
          <a:spcPct val="20000"/>
        </a:spcBef>
        <a:buClr>
          <a:srgbClr val="FF2E45"/>
        </a:buClr>
        <a:buFont typeface="Lucida Grande"/>
        <a:buChar char="-"/>
        <a:defRPr sz="2000" kern="1200">
          <a:solidFill>
            <a:srgbClr val="001A3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94970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562722" rtl="0" eaLnBrk="1" latinLnBrk="0" hangingPunct="1">
        <a:spcBef>
          <a:spcPct val="20000"/>
        </a:spcBef>
        <a:buFont typeface="Arial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56272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5371A8-D280-2602-6A63-AAAC3F6668D8}"/>
              </a:ext>
            </a:extLst>
          </p:cNvPr>
          <p:cNvSpPr/>
          <p:nvPr userDrawn="1"/>
        </p:nvSpPr>
        <p:spPr>
          <a:xfrm>
            <a:off x="-13708" y="0"/>
            <a:ext cx="12205708" cy="1103938"/>
          </a:xfrm>
          <a:prstGeom prst="rect">
            <a:avLst/>
          </a:prstGeom>
          <a:solidFill>
            <a:srgbClr val="001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5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13E1A-B27A-C3B1-0DD0-9FBDA14DB43F}"/>
              </a:ext>
            </a:extLst>
          </p:cNvPr>
          <p:cNvSpPr/>
          <p:nvPr userDrawn="1"/>
        </p:nvSpPr>
        <p:spPr>
          <a:xfrm>
            <a:off x="7090004" y="1036308"/>
            <a:ext cx="5099089" cy="135261"/>
          </a:xfrm>
          <a:prstGeom prst="rect">
            <a:avLst/>
          </a:prstGeom>
          <a:solidFill>
            <a:srgbClr val="FF2E4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5BCC8C-21A5-44C0-FCD4-2FCE9DE5ED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63" y="203498"/>
            <a:ext cx="1778428" cy="7121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22E6F6-A7D8-6A32-13CE-E2C61F090DA1}"/>
              </a:ext>
            </a:extLst>
          </p:cNvPr>
          <p:cNvSpPr txBox="1"/>
          <p:nvPr userDrawn="1"/>
        </p:nvSpPr>
        <p:spPr>
          <a:xfrm>
            <a:off x="10055274" y="6255871"/>
            <a:ext cx="1623640" cy="18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3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 LightCond"/>
                <a:ea typeface="+mn-ea"/>
                <a:cs typeface="HelveticaNeue LightCond"/>
              </a:rPr>
              <a:t>Laboratoire conventionné avec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76F452-A74E-BF87-3995-8CF9E9BA3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38380"/>
            <a:ext cx="2291970" cy="19196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A34E08-BEF8-C293-9ED8-6C1A4AEDD487}"/>
              </a:ext>
            </a:extLst>
          </p:cNvPr>
          <p:cNvSpPr txBox="1"/>
          <p:nvPr userDrawn="1"/>
        </p:nvSpPr>
        <p:spPr>
          <a:xfrm>
            <a:off x="1727214" y="6461453"/>
            <a:ext cx="3291113" cy="28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3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34" b="0" i="0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HelveticaNeue LightCond"/>
                <a:ea typeface="+mn-ea"/>
                <a:cs typeface="HelveticaNeue LightCond"/>
              </a:rPr>
              <a:t>LAAS-CNRS</a:t>
            </a:r>
          </a:p>
          <a:p>
            <a:pPr marL="0" marR="0" lvl="0" indent="0" algn="l" defTabSz="103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34" b="0" i="0" u="none" strike="noStrike" kern="1200" cap="none" spc="0" normalizeH="0" baseline="0" noProof="0" dirty="0">
                <a:ln>
                  <a:noFill/>
                </a:ln>
                <a:solidFill>
                  <a:srgbClr val="62C4DD"/>
                </a:solidFill>
                <a:effectLst/>
                <a:uLnTx/>
                <a:uFillTx/>
                <a:latin typeface="HelveticaNeue LightCond"/>
                <a:ea typeface="+mn-ea"/>
                <a:cs typeface="HelveticaNeue LightCond"/>
              </a:rPr>
              <a:t>/ </a:t>
            </a:r>
            <a:r>
              <a:rPr kumimoji="0" lang="fr-FR" sz="634" b="0" i="0" u="none" strike="noStrike" kern="1200" cap="none" spc="0" normalizeH="0" baseline="0" noProof="0" dirty="0">
                <a:ln>
                  <a:noFill/>
                </a:ln>
                <a:solidFill>
                  <a:srgbClr val="00284B"/>
                </a:solidFill>
                <a:effectLst/>
                <a:uLnTx/>
                <a:uFillTx/>
                <a:latin typeface="HelveticaNeue LightCond"/>
                <a:ea typeface="+mn-ea"/>
                <a:cs typeface="HelveticaNeue LightCond"/>
              </a:rPr>
              <a:t>Laboratoire d’analyse et d’architecture des systèmes du CNRS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5004753-C8F9-C34F-09E8-F625F738E97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443" y="6411380"/>
            <a:ext cx="885301" cy="2494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E8B6CA-9232-4258-8467-9E6A89C40F2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594" y="6456892"/>
            <a:ext cx="897322" cy="3139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1DA85D-9F7B-4922-AE26-A527CCB671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864" y="6502230"/>
            <a:ext cx="898497" cy="2494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F1B57B-793F-451E-815A-0A27A300012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50" y="5816116"/>
            <a:ext cx="7300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lvl1pPr algn="l" defTabSz="9143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9" indent="-228579" algn="l" defTabSz="9143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6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4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51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8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6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23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81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8" indent="-228579" algn="l" defTabSz="9143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5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2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0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7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5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02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9" algn="l" defTabSz="9143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l.usherbrooke.ca/casino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cnabity.com/" TargetMode="External"/><Relationship Id="rId3" Type="http://schemas.openxmlformats.org/officeDocument/2006/relationships/hyperlink" Target="http://jeol.com/PRODUCTS/SemiconductorEquipment/ElectronBeamLithography/tabid/99/Default.aspx" TargetMode="External"/><Relationship Id="rId7" Type="http://schemas.openxmlformats.org/officeDocument/2006/relationships/hyperlink" Target="http://www.nanobeam.co.uk/" TargetMode="External"/><Relationship Id="rId2" Type="http://schemas.openxmlformats.org/officeDocument/2006/relationships/hyperlink" Target="http://www.raith.com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restec8.co.jp/englishF/" TargetMode="External"/><Relationship Id="rId5" Type="http://schemas.openxmlformats.org/officeDocument/2006/relationships/hyperlink" Target="http://www.advantest.co.jp/products/en-index.shtml" TargetMode="External"/><Relationship Id="rId4" Type="http://schemas.openxmlformats.org/officeDocument/2006/relationships/hyperlink" Target="http://www.vistec-semi.com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f.cornell.edu/cnf_spietoc.html" TargetMode="External"/><Relationship Id="rId2" Type="http://schemas.openxmlformats.org/officeDocument/2006/relationships/hyperlink" Target="http://en.wikipedia.org/wiki/Electron_beam_lithography" TargetMode="Externa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pPr algn="ctr"/>
            <a:r>
              <a:rPr lang="en-US" b="1" dirty="0">
                <a:latin typeface="+mn-lt"/>
              </a:rPr>
              <a:t>Electron Beam Lithography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Université de Technologie de Troyes - avril 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7442AF-0492-4569-BFC8-02B915AE7D1C}"/>
              </a:ext>
            </a:extLst>
          </p:cNvPr>
          <p:cNvSpPr txBox="1">
            <a:spLocks/>
          </p:cNvSpPr>
          <p:nvPr/>
        </p:nvSpPr>
        <p:spPr>
          <a:xfrm>
            <a:off x="3459850" y="5782385"/>
            <a:ext cx="562768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kumimoji="1" sz="2800" kern="12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kumimoji="0" lang="en-US" altLang="fr-FR" sz="1100" dirty="0">
                <a:solidFill>
                  <a:schemeClr val="tx1"/>
                </a:solidFill>
                <a:latin typeface="+mn-lt"/>
              </a:rPr>
              <a:t>Electron Beam Lithography – Franck CARCENAC</a:t>
            </a:r>
          </a:p>
          <a:p>
            <a:pPr algn="ctr"/>
            <a:r>
              <a:rPr kumimoji="0" lang="en-US" altLang="fr-FR" sz="1100" dirty="0">
                <a:solidFill>
                  <a:schemeClr val="tx1"/>
                </a:solidFill>
                <a:latin typeface="+mn-lt"/>
              </a:rPr>
              <a:t>LAAS – CNRS   7, avenue du Colonel Roche  31031 TOULOUSE  -   FRANCE</a:t>
            </a:r>
            <a:endParaRPr kumimoji="0" lang="en-US" altLang="fr-FR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5892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129F-A240-4135-BB06-B55D4B2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Exposure: resists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90BD-FC31-4367-B09F-AAEF02B0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842351"/>
          </a:xfrm>
        </p:spPr>
        <p:txBody>
          <a:bodyPr wrap="square">
            <a:sp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Electrosensitive material:</a:t>
            </a:r>
          </a:p>
          <a:p>
            <a:pPr lvl="1">
              <a:buClr>
                <a:srgbClr val="00B0F0"/>
              </a:buClr>
            </a:pPr>
            <a:r>
              <a:rPr lang="en-US" sz="1500" dirty="0"/>
              <a:t>Also sensitive to X-Rays, UV, ions, neutrons, …</a:t>
            </a:r>
          </a:p>
          <a:p>
            <a:pPr lvl="1">
              <a:buClr>
                <a:srgbClr val="00B0F0"/>
              </a:buClr>
            </a:pPr>
            <a:r>
              <a:rPr lang="en-US" sz="1500" dirty="0"/>
              <a:t>A lot of resists used in UV-lithography are sensitive to electrons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Chemical bonds creation or break:</a:t>
            </a:r>
          </a:p>
          <a:p>
            <a:pPr lvl="1">
              <a:buClr>
                <a:srgbClr val="00B0F0"/>
              </a:buClr>
            </a:pPr>
            <a:r>
              <a:rPr lang="en-US" sz="1500" dirty="0"/>
              <a:t>Organic resist: 6 – 10eV </a:t>
            </a:r>
            <a:r>
              <a:rPr lang="en-US" sz="1500" dirty="0">
                <a:sym typeface="Wingdings" panose="05000000000000000000" pitchFamily="2" charset="2"/>
              </a:rPr>
              <a:t></a:t>
            </a:r>
            <a:r>
              <a:rPr lang="en-US" sz="1500" dirty="0"/>
              <a:t> secondary electrons</a:t>
            </a:r>
          </a:p>
          <a:p>
            <a:pPr lvl="1">
              <a:buClr>
                <a:srgbClr val="00B0F0"/>
              </a:buClr>
            </a:pPr>
            <a:r>
              <a:rPr lang="en-US" sz="1500" dirty="0"/>
              <a:t>Inorganic resist:  &gt; 50eV </a:t>
            </a:r>
            <a:r>
              <a:rPr lang="en-US" sz="1500" dirty="0">
                <a:sym typeface="Wingdings" panose="05000000000000000000" pitchFamily="2" charset="2"/>
              </a:rPr>
              <a:t></a:t>
            </a:r>
            <a:r>
              <a:rPr lang="en-US" sz="1500" dirty="0"/>
              <a:t> high energy electrons </a:t>
            </a:r>
            <a:r>
              <a:rPr lang="en-US" sz="1500" dirty="0">
                <a:sym typeface="Wingdings" panose="05000000000000000000" pitchFamily="2" charset="2"/>
              </a:rPr>
              <a:t></a:t>
            </a:r>
            <a:r>
              <a:rPr lang="en-US" sz="1500" dirty="0"/>
              <a:t> beam itself </a:t>
            </a:r>
            <a:r>
              <a:rPr lang="en-US" sz="1500" dirty="0">
                <a:sym typeface="Wingdings" panose="05000000000000000000" pitchFamily="2" charset="2"/>
              </a:rPr>
              <a:t></a:t>
            </a:r>
            <a:r>
              <a:rPr lang="en-US" sz="1500" dirty="0"/>
              <a:t> high resolution</a:t>
            </a:r>
            <a:r>
              <a:rPr lang="en-US" sz="1500" dirty="0">
                <a:sym typeface="Wingdings" panose="05000000000000000000" pitchFamily="2" charset="2"/>
              </a:rPr>
              <a:t> </a:t>
            </a:r>
            <a:r>
              <a:rPr lang="en-US" sz="1500" dirty="0"/>
              <a:t> dose increase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Positive resist:</a:t>
            </a:r>
          </a:p>
          <a:p>
            <a:pPr marL="742950" lvl="1" indent="-285750">
              <a:buClr>
                <a:srgbClr val="00B0F0"/>
              </a:buClr>
            </a:pPr>
            <a:r>
              <a:rPr lang="en-US" sz="1500" dirty="0"/>
              <a:t>Chemical bonds break </a:t>
            </a:r>
            <a:r>
              <a:rPr lang="en-US" sz="1500" dirty="0">
                <a:sym typeface="Wingdings" pitchFamily="2" charset="2"/>
              </a:rPr>
              <a:t>  molecular weight  (e.g.: </a:t>
            </a:r>
            <a:r>
              <a:rPr lang="en-US" sz="1500" b="1" dirty="0">
                <a:sym typeface="Wingdings" pitchFamily="2" charset="2"/>
              </a:rPr>
              <a:t>PMMA</a:t>
            </a:r>
            <a:r>
              <a:rPr lang="en-US" sz="1500" dirty="0">
                <a:sym typeface="Wingdings" pitchFamily="2" charset="2"/>
              </a:rPr>
              <a:t>, </a:t>
            </a:r>
            <a:r>
              <a:rPr lang="en-US" sz="1500" i="1" dirty="0">
                <a:sym typeface="Wingdings" pitchFamily="2" charset="2"/>
              </a:rPr>
              <a:t>PMMA/</a:t>
            </a:r>
            <a:r>
              <a:rPr lang="en-US" sz="1500" i="1" dirty="0" err="1">
                <a:sym typeface="Wingdings" pitchFamily="2" charset="2"/>
              </a:rPr>
              <a:t>CoMAA</a:t>
            </a:r>
            <a:r>
              <a:rPr lang="en-US" sz="1500" i="1" dirty="0">
                <a:sym typeface="Wingdings" pitchFamily="2" charset="2"/>
              </a:rPr>
              <a:t>, PMGI, ZEP520, CSAR, …</a:t>
            </a:r>
            <a:r>
              <a:rPr lang="en-US" sz="1500" dirty="0">
                <a:sym typeface="Wingdings" pitchFamily="2" charset="2"/>
              </a:rPr>
              <a:t>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Negative resist: </a:t>
            </a:r>
          </a:p>
          <a:p>
            <a:pPr marL="742950" lvl="1" indent="-285750">
              <a:buClr>
                <a:srgbClr val="00B0F0"/>
              </a:buClr>
            </a:pPr>
            <a:r>
              <a:rPr lang="en-US" sz="1500" dirty="0"/>
              <a:t>Chemical bonds creation </a:t>
            </a:r>
            <a:r>
              <a:rPr lang="en-US" sz="1500" dirty="0">
                <a:sym typeface="Wingdings" pitchFamily="2" charset="2"/>
              </a:rPr>
              <a:t>  molecular weight (e.g.: ma-N 2400, PMMA, </a:t>
            </a:r>
            <a:r>
              <a:rPr lang="en-US" sz="1500" dirty="0"/>
              <a:t>calixarene, …</a:t>
            </a:r>
            <a:r>
              <a:rPr lang="en-US" sz="1500" dirty="0">
                <a:sym typeface="Wingdings" pitchFamily="2" charset="2"/>
              </a:rPr>
              <a:t>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ym typeface="Wingdings" pitchFamily="2" charset="2"/>
              </a:rPr>
              <a:t>Chemically amplified negative resist:</a:t>
            </a:r>
          </a:p>
          <a:p>
            <a:pPr marL="742950" lvl="1" indent="-285750">
              <a:buClr>
                <a:srgbClr val="00B0F0"/>
              </a:buClr>
            </a:pPr>
            <a:r>
              <a:rPr lang="en-US" sz="1500" dirty="0"/>
              <a:t>Chemical bonds break </a:t>
            </a:r>
            <a:r>
              <a:rPr lang="en-US" sz="1500" dirty="0">
                <a:sym typeface="Wingdings" pitchFamily="2" charset="2"/>
              </a:rPr>
              <a:t> acid radical creation</a:t>
            </a:r>
          </a:p>
          <a:p>
            <a:pPr marL="742950" lvl="1" indent="-285750">
              <a:buClr>
                <a:srgbClr val="00B0F0"/>
              </a:buClr>
            </a:pPr>
            <a:r>
              <a:rPr lang="en-US" sz="1500" dirty="0">
                <a:sym typeface="Wingdings" pitchFamily="2" charset="2"/>
              </a:rPr>
              <a:t>Thermally activated cross-linking (PEB – Post Exposure Bake)   molecular weight (e.g.: SU8,  SAL601, …)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ym typeface="Wingdings" pitchFamily="2" charset="2"/>
              </a:rPr>
              <a:t>Inorganic materials: </a:t>
            </a:r>
          </a:p>
          <a:p>
            <a:pPr marL="742950" lvl="1" indent="-285750">
              <a:buClr>
                <a:srgbClr val="00B0F0"/>
              </a:buClr>
            </a:pPr>
            <a:r>
              <a:rPr lang="en-US" sz="1500" dirty="0">
                <a:sym typeface="Wingdings" pitchFamily="2" charset="2"/>
              </a:rPr>
              <a:t>Phase or crystallinity change, </a:t>
            </a:r>
            <a:r>
              <a:rPr lang="en-US" sz="1500" dirty="0"/>
              <a:t>chemical bond </a:t>
            </a:r>
            <a:r>
              <a:rPr lang="en-US" sz="1500" dirty="0">
                <a:sym typeface="Wingdings" pitchFamily="2" charset="2"/>
              </a:rPr>
              <a:t>break or make a hole: </a:t>
            </a:r>
            <a:r>
              <a:rPr lang="en-US" sz="1500" dirty="0"/>
              <a:t>HSQ,</a:t>
            </a:r>
            <a:r>
              <a:rPr lang="en-US" sz="1500" dirty="0">
                <a:sym typeface="Wingdings" pitchFamily="2" charset="2"/>
              </a:rPr>
              <a:t> WO₃, SiO₂, AlF₃…)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691F7-E9BA-420F-B45D-954BA8FB4B84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32852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Exposure: where does it take place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FECBFF-6FC1-41B3-AA8C-49FB4233C84D}"/>
              </a:ext>
            </a:extLst>
          </p:cNvPr>
          <p:cNvGrpSpPr/>
          <p:nvPr/>
        </p:nvGrpSpPr>
        <p:grpSpPr>
          <a:xfrm>
            <a:off x="3968901" y="2124372"/>
            <a:ext cx="4254198" cy="3789941"/>
            <a:chOff x="3968901" y="2124372"/>
            <a:chExt cx="4254198" cy="3789941"/>
          </a:xfrm>
        </p:grpSpPr>
        <p:pic>
          <p:nvPicPr>
            <p:cNvPr id="25" name="Picture 4" descr="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68901" y="2124372"/>
              <a:ext cx="4254198" cy="3332596"/>
            </a:xfrm>
            <a:prstGeom prst="rect">
              <a:avLst/>
            </a:prstGeom>
            <a:noFill/>
          </p:spPr>
        </p:pic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4073525" y="5547600"/>
              <a:ext cx="4044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hlinkClick r:id="rId3"/>
                </a:rPr>
                <a:t>http://www.gel.usherbrooke.ca/casino/</a:t>
              </a:r>
              <a:endParaRPr lang="fr-FR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690AC36-4682-43F2-B09D-A4A3D86CD772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4D3428-1A33-49DB-AB50-21013F387B71}"/>
              </a:ext>
            </a:extLst>
          </p:cNvPr>
          <p:cNvSpPr txBox="1"/>
          <p:nvPr/>
        </p:nvSpPr>
        <p:spPr>
          <a:xfrm>
            <a:off x="2419927" y="1293091"/>
            <a:ext cx="833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B0F0"/>
              </a:buClr>
              <a:buFont typeface="Wingdings" panose="05000000000000000000" pitchFamily="2" charset="2"/>
              <a:buChar char="F"/>
            </a:pPr>
            <a:r>
              <a:rPr lang="en-US" sz="3200" dirty="0"/>
              <a:t>Close to electrons’ trajectories</a:t>
            </a:r>
          </a:p>
        </p:txBody>
      </p:sp>
    </p:spTree>
    <p:extLst>
      <p:ext uri="{BB962C8B-B14F-4D97-AF65-F5344CB8AC3E}">
        <p14:creationId xmlns:p14="http://schemas.microsoft.com/office/powerpoint/2010/main" val="250341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Exposure: electrons' trajectories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9382" y="1843938"/>
            <a:ext cx="6576291" cy="24782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>
            <a:defPPr>
              <a:defRPr lang="en-US"/>
            </a:defPPr>
            <a:lvl1pPr marL="288925" indent="-288925" algn="l">
              <a:buClr>
                <a:schemeClr val="accent6"/>
              </a:buClr>
              <a:buChar char="§"/>
              <a:defRPr sz="1400" b="0">
                <a:solidFill>
                  <a:schemeClr val="folHlink"/>
                </a:solidFill>
              </a:defRPr>
            </a:lvl1pPr>
            <a:lvl2pPr algn="l">
              <a:spcBef>
                <a:spcPct val="0"/>
              </a:spcBef>
              <a:defRPr sz="2400"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sz="2400"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sz="2400"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Modification of the molecular weight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Scattering leads to creation of a molecular weight gradient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Additive effects (organic resist)</a:t>
            </a:r>
          </a:p>
          <a:p>
            <a:pPr lvl="2" indent="-4572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F"/>
            </a:pPr>
            <a:r>
              <a:rPr lang="en-US" sz="2800" dirty="0">
                <a:latin typeface="+mn-lt"/>
              </a:rPr>
              <a:t>proximity effect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45C299-E17E-4332-8D2E-A02A69E036B7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DBE87-F6A7-49C2-8F5E-141C3331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802" y="1265780"/>
            <a:ext cx="4418070" cy="41282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6D96C9-7598-4F69-B104-4AB9A6EE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802" y="1290624"/>
            <a:ext cx="4418070" cy="41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Exposure: Beam Point Spread Function</a:t>
            </a:r>
          </a:p>
        </p:txBody>
      </p:sp>
      <p:sp>
        <p:nvSpPr>
          <p:cNvPr id="9" name="Freeform 4"/>
          <p:cNvSpPr>
            <a:spLocks/>
          </p:cNvSpPr>
          <p:nvPr/>
        </p:nvSpPr>
        <p:spPr bwMode="auto">
          <a:xfrm>
            <a:off x="3675063" y="5009281"/>
            <a:ext cx="4602162" cy="276225"/>
          </a:xfrm>
          <a:custGeom>
            <a:avLst/>
            <a:gdLst>
              <a:gd name="T0" fmla="*/ 0 w 2593"/>
              <a:gd name="T1" fmla="*/ 200 h 200"/>
              <a:gd name="T2" fmla="*/ 986 w 2593"/>
              <a:gd name="T3" fmla="*/ 35 h 200"/>
              <a:gd name="T4" fmla="*/ 1548 w 2593"/>
              <a:gd name="T5" fmla="*/ 27 h 200"/>
              <a:gd name="T6" fmla="*/ 2593 w 2593"/>
              <a:gd name="T7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93" h="200">
                <a:moveTo>
                  <a:pt x="0" y="200"/>
                </a:moveTo>
                <a:cubicBezTo>
                  <a:pt x="255" y="169"/>
                  <a:pt x="728" y="64"/>
                  <a:pt x="986" y="35"/>
                </a:cubicBezTo>
                <a:cubicBezTo>
                  <a:pt x="1244" y="6"/>
                  <a:pt x="1280" y="0"/>
                  <a:pt x="1548" y="27"/>
                </a:cubicBezTo>
                <a:cubicBezTo>
                  <a:pt x="1816" y="54"/>
                  <a:pt x="2356" y="161"/>
                  <a:pt x="2593" y="200"/>
                </a:cubicBezTo>
              </a:path>
            </a:pathLst>
          </a:custGeom>
          <a:pattFill prst="pct75">
            <a:fgClr>
              <a:srgbClr val="990033"/>
            </a:fgClr>
            <a:bgClr>
              <a:srgbClr val="FFFFFF"/>
            </a:bgClr>
          </a:pattFill>
          <a:ln w="25400" cap="flat" cmpd="sng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1762125" y="3104435"/>
            <a:ext cx="3846516" cy="2124083"/>
            <a:chOff x="150" y="2237"/>
            <a:chExt cx="2423" cy="1338"/>
          </a:xfrm>
        </p:grpSpPr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150" y="2237"/>
              <a:ext cx="2423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003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400" dirty="0">
                  <a:solidFill>
                    <a:srgbClr val="990033"/>
                  </a:solidFill>
                </a:rPr>
                <a:t>defects density contribution of backscattering :</a:t>
              </a:r>
            </a:p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400" dirty="0">
                  <a:solidFill>
                    <a:srgbClr val="990033"/>
                  </a:solidFill>
                </a:rPr>
                <a:t>Low density # </a:t>
              </a:r>
              <a:r>
                <a:rPr lang="en-US" sz="1400" dirty="0">
                  <a:solidFill>
                    <a:srgbClr val="990033"/>
                  </a:solidFill>
                  <a:sym typeface="Wingdings" panose="05000000000000000000" pitchFamily="2" charset="2"/>
                </a:rPr>
                <a:t></a:t>
              </a:r>
              <a:r>
                <a:rPr lang="en-US" sz="1400" dirty="0">
                  <a:solidFill>
                    <a:srgbClr val="990033"/>
                  </a:solidFill>
                </a:rPr>
                <a:t> molecular weight</a:t>
              </a:r>
            </a:p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400" dirty="0">
                  <a:solidFill>
                    <a:srgbClr val="990033"/>
                  </a:solidFill>
                </a:rPr>
                <a:t>(for a positive organic resist)</a:t>
              </a:r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1547" y="2735"/>
              <a:ext cx="641" cy="84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Freeform 8"/>
          <p:cNvSpPr>
            <a:spLocks/>
          </p:cNvSpPr>
          <p:nvPr/>
        </p:nvSpPr>
        <p:spPr bwMode="auto">
          <a:xfrm>
            <a:off x="5200651" y="3763237"/>
            <a:ext cx="1554163" cy="1530350"/>
          </a:xfrm>
          <a:custGeom>
            <a:avLst/>
            <a:gdLst>
              <a:gd name="T0" fmla="*/ 0 w 876"/>
              <a:gd name="T1" fmla="*/ 812 h 812"/>
              <a:gd name="T2" fmla="*/ 447 w 876"/>
              <a:gd name="T3" fmla="*/ 2 h 812"/>
              <a:gd name="T4" fmla="*/ 876 w 876"/>
              <a:gd name="T5" fmla="*/ 810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6" h="812">
                <a:moveTo>
                  <a:pt x="0" y="812"/>
                </a:moveTo>
                <a:cubicBezTo>
                  <a:pt x="412" y="586"/>
                  <a:pt x="330" y="4"/>
                  <a:pt x="447" y="2"/>
                </a:cubicBezTo>
                <a:cubicBezTo>
                  <a:pt x="561" y="0"/>
                  <a:pt x="550" y="647"/>
                  <a:pt x="876" y="810"/>
                </a:cubicBezTo>
              </a:path>
            </a:pathLst>
          </a:custGeom>
          <a:pattFill prst="pct50">
            <a:fgClr>
              <a:srgbClr val="990033"/>
            </a:fgClr>
            <a:bgClr>
              <a:srgbClr val="FFFFFF"/>
            </a:bgClr>
          </a:pattFill>
          <a:ln w="25400" cap="flat" cmpd="sng">
            <a:solidFill>
              <a:srgbClr val="99003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6334132" y="3421926"/>
            <a:ext cx="4535492" cy="1608137"/>
            <a:chOff x="3030" y="2437"/>
            <a:chExt cx="2857" cy="1013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3145" y="2437"/>
              <a:ext cx="2742" cy="4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003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400" dirty="0">
                  <a:solidFill>
                    <a:srgbClr val="990033"/>
                  </a:solidFill>
                </a:rPr>
                <a:t>defects density contribution of forward scattering :</a:t>
              </a:r>
            </a:p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400" dirty="0">
                  <a:solidFill>
                    <a:srgbClr val="990033"/>
                  </a:solidFill>
                </a:rPr>
                <a:t>High density # </a:t>
              </a:r>
              <a:r>
                <a:rPr lang="en-US" sz="1400" dirty="0">
                  <a:solidFill>
                    <a:srgbClr val="990033"/>
                  </a:solidFill>
                  <a:sym typeface="Wingdings" panose="05000000000000000000" pitchFamily="2" charset="2"/>
                </a:rPr>
                <a:t>  </a:t>
              </a:r>
              <a:r>
                <a:rPr lang="en-US" sz="1400" dirty="0">
                  <a:solidFill>
                    <a:srgbClr val="990033"/>
                  </a:solidFill>
                </a:rPr>
                <a:t> molecular weight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</a:pPr>
              <a:r>
                <a:rPr lang="en-US" sz="1400" dirty="0">
                  <a:solidFill>
                    <a:srgbClr val="990033"/>
                  </a:solidFill>
                </a:rPr>
                <a:t>(for a positive organic resist)</a:t>
              </a: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 flipH="1">
              <a:off x="3030" y="2936"/>
              <a:ext cx="344" cy="51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lIns="92075" tIns="46038" rIns="92075" bIns="46038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3825876" y="4312512"/>
            <a:ext cx="4187825" cy="884238"/>
            <a:chOff x="1520" y="2998"/>
            <a:chExt cx="2638" cy="557"/>
          </a:xfrm>
        </p:grpSpPr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3436" y="2998"/>
              <a:ext cx="722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2800">
                  <a:solidFill>
                    <a:schemeClr val="hlink"/>
                  </a:solidFill>
                </a:rPr>
                <a:t>I</a:t>
              </a:r>
              <a:r>
                <a:rPr lang="en-US" baseline="-25000">
                  <a:solidFill>
                    <a:schemeClr val="hlink"/>
                  </a:solidFill>
                </a:rPr>
                <a:t>backscattered</a:t>
              </a: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1520" y="3181"/>
              <a:ext cx="2584" cy="374"/>
            </a:xfrm>
            <a:custGeom>
              <a:avLst/>
              <a:gdLst>
                <a:gd name="T0" fmla="*/ 0 w 2311"/>
                <a:gd name="T1" fmla="*/ 324 h 324"/>
                <a:gd name="T2" fmla="*/ 1191 w 2311"/>
                <a:gd name="T3" fmla="*/ 1 h 324"/>
                <a:gd name="T4" fmla="*/ 2311 w 2311"/>
                <a:gd name="T5" fmla="*/ 31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1" h="324">
                  <a:moveTo>
                    <a:pt x="0" y="324"/>
                  </a:moveTo>
                  <a:cubicBezTo>
                    <a:pt x="441" y="237"/>
                    <a:pt x="806" y="2"/>
                    <a:pt x="1191" y="1"/>
                  </a:cubicBezTo>
                  <a:cubicBezTo>
                    <a:pt x="1576" y="0"/>
                    <a:pt x="1877" y="229"/>
                    <a:pt x="2311" y="316"/>
                  </a:cubicBezTo>
                </a:path>
              </a:pathLst>
            </a:custGeom>
            <a:noFill/>
            <a:ln w="254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5662614" y="1415325"/>
            <a:ext cx="2395537" cy="3890962"/>
            <a:chOff x="2607" y="1173"/>
            <a:chExt cx="1509" cy="2451"/>
          </a:xfrm>
        </p:grpSpPr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2951" y="1173"/>
              <a:ext cx="1165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2800">
                  <a:solidFill>
                    <a:schemeClr val="hlink"/>
                  </a:solidFill>
                </a:rPr>
                <a:t>I</a:t>
              </a:r>
              <a:r>
                <a:rPr lang="en-US" baseline="-25000">
                  <a:solidFill>
                    <a:schemeClr val="hlink"/>
                  </a:solidFill>
                </a:rPr>
                <a:t>beam</a:t>
              </a:r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2607" y="1350"/>
              <a:ext cx="423" cy="2274"/>
            </a:xfrm>
            <a:custGeom>
              <a:avLst/>
              <a:gdLst>
                <a:gd name="T0" fmla="*/ 0 w 378"/>
                <a:gd name="T1" fmla="*/ 2208 h 2211"/>
                <a:gd name="T2" fmla="*/ 180 w 378"/>
                <a:gd name="T3" fmla="*/ 0 h 2211"/>
                <a:gd name="T4" fmla="*/ 378 w 378"/>
                <a:gd name="T5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8" h="2211">
                  <a:moveTo>
                    <a:pt x="0" y="2208"/>
                  </a:moveTo>
                  <a:cubicBezTo>
                    <a:pt x="183" y="2211"/>
                    <a:pt x="93" y="0"/>
                    <a:pt x="180" y="0"/>
                  </a:cubicBezTo>
                  <a:cubicBezTo>
                    <a:pt x="258" y="0"/>
                    <a:pt x="180" y="2211"/>
                    <a:pt x="378" y="2211"/>
                  </a:cubicBezTo>
                </a:path>
              </a:pathLst>
            </a:custGeom>
            <a:noFill/>
            <a:ln w="254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  <p:grpSp>
        <p:nvGrpSpPr>
          <p:cNvPr id="15" name="Group 24"/>
          <p:cNvGrpSpPr>
            <a:grpSpLocks/>
          </p:cNvGrpSpPr>
          <p:nvPr/>
        </p:nvGrpSpPr>
        <p:grpSpPr bwMode="auto">
          <a:xfrm>
            <a:off x="1843089" y="1094651"/>
            <a:ext cx="8283575" cy="4200525"/>
            <a:chOff x="201" y="971"/>
            <a:chExt cx="5218" cy="2646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4324" y="3166"/>
              <a:ext cx="1095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600"/>
                <a:t>distance from beam impact</a:t>
              </a:r>
            </a:p>
          </p:txBody>
        </p:sp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1877" y="971"/>
              <a:ext cx="901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chemeClr val="hlink"/>
                </a:buClr>
                <a:buSzPct val="50000"/>
                <a:buFont typeface="Monotype Sorts" pitchFamily="2" charset="2"/>
                <a:buNone/>
              </a:pPr>
              <a:r>
                <a:rPr lang="en-US" sz="1600"/>
                <a:t>intensity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2808" y="1093"/>
              <a:ext cx="1" cy="25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rot="-5400000">
              <a:off x="2664" y="1153"/>
              <a:ext cx="1" cy="49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8FF447-F690-4982-8C23-B7AEA42931F9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C2331-15C5-4B09-B96F-C3DF6112A2F0}"/>
              </a:ext>
            </a:extLst>
          </p:cNvPr>
          <p:cNvSpPr txBox="1"/>
          <p:nvPr/>
        </p:nvSpPr>
        <p:spPr>
          <a:xfrm>
            <a:off x="4125576" y="5592221"/>
            <a:ext cx="4151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sym typeface="Wingdings" panose="05000000000000000000" pitchFamily="2" charset="2"/>
              </a:rPr>
              <a:t>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/>
              <a:t>2 gaussian curves model</a:t>
            </a:r>
          </a:p>
        </p:txBody>
      </p:sp>
    </p:spTree>
    <p:extLst>
      <p:ext uri="{BB962C8B-B14F-4D97-AF65-F5344CB8AC3E}">
        <p14:creationId xmlns:p14="http://schemas.microsoft.com/office/powerpoint/2010/main" val="15965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407879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129F-A240-4135-BB06-B55D4B2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90BD-FC31-4367-B09F-AAEF02B0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656659"/>
          </a:xfrm>
        </p:spPr>
        <p:txBody>
          <a:bodyPr>
            <a:spAutoFit/>
          </a:bodyPr>
          <a:lstStyle/>
          <a:p>
            <a:pPr marL="265113" indent="-26511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highlight>
                  <a:srgbClr val="FFFF00"/>
                </a:highlight>
              </a:rPr>
              <a:t>EBL results from lithography + developing</a:t>
            </a:r>
          </a:p>
          <a:p>
            <a:pPr marL="265113" indent="-26511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Organic resist</a:t>
            </a:r>
            <a:r>
              <a:rPr lang="en-US" sz="2800" dirty="0"/>
              <a:t>:</a:t>
            </a:r>
          </a:p>
          <a:p>
            <a:pPr lvl="1">
              <a:buClr>
                <a:srgbClr val="00B0F0"/>
              </a:buClr>
            </a:pPr>
            <a:r>
              <a:rPr lang="en-US" sz="2400" dirty="0"/>
              <a:t>No dissolution</a:t>
            </a:r>
          </a:p>
          <a:p>
            <a:pPr lvl="1">
              <a:buClr>
                <a:srgbClr val="00B0F0"/>
              </a:buClr>
            </a:pPr>
            <a:r>
              <a:rPr lang="en-US" sz="2400" dirty="0"/>
              <a:t>Put in solution: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Solvent cage around the polymer fragments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Transport phenomenon in the solution:</a:t>
            </a:r>
          </a:p>
          <a:p>
            <a:pPr lvl="3">
              <a:buClr>
                <a:srgbClr val="00B0F0"/>
              </a:buClr>
            </a:pPr>
            <a:r>
              <a:rPr lang="en-US" sz="1800" dirty="0"/>
              <a:t>Speed is inversely proportional to Molecular Weight</a:t>
            </a:r>
          </a:p>
          <a:p>
            <a:pPr lvl="3">
              <a:buClr>
                <a:srgbClr val="00B0F0"/>
              </a:buClr>
            </a:pPr>
            <a:r>
              <a:rPr lang="en-US" sz="1800" dirty="0"/>
              <a:t>Can be difficult in small openings</a:t>
            </a:r>
            <a:br>
              <a:rPr lang="en-US" sz="1800" dirty="0"/>
            </a:br>
            <a:r>
              <a:rPr lang="en-US" sz="1800" dirty="0"/>
              <a:t>i.e. high resolution: &lt;10nm holes in thick positive tone resist</a:t>
            </a:r>
          </a:p>
          <a:p>
            <a:pPr marL="265113" indent="-26511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Inorganic resist</a:t>
            </a:r>
            <a:r>
              <a:rPr lang="en-US" sz="2800" dirty="0"/>
              <a:t>:</a:t>
            </a:r>
          </a:p>
          <a:p>
            <a:pPr lvl="1">
              <a:buClr>
                <a:srgbClr val="00B0F0"/>
              </a:buClr>
            </a:pPr>
            <a:r>
              <a:rPr lang="en-US" sz="2400" dirty="0"/>
              <a:t>Chemical reaction with acid or base (HSQ, WO₃, SiO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  <a:p>
            <a:pPr lvl="1">
              <a:buClr>
                <a:srgbClr val="00B0F0"/>
              </a:buClr>
            </a:pPr>
            <a:r>
              <a:rPr lang="en-US" sz="2400" dirty="0"/>
              <a:t>Self-developing (AlF₃)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2EE5F-B2EB-41C0-AAA4-4544E28C116F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87771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Developing: resist contrast</a:t>
            </a: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2955926" y="3963920"/>
            <a:ext cx="7746710" cy="22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173038" indent="-173038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/>
              <a:t>Development speed = f(molecular weight, concentration, duration, temperature)</a:t>
            </a:r>
          </a:p>
          <a:p>
            <a:pPr marL="173038" indent="-173038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/>
              <a:t>Contrast </a:t>
            </a:r>
            <a:r>
              <a:rPr lang="en-US" sz="1600" dirty="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l-GR" sz="3200" baseline="8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/>
              <a:t># curve slope</a:t>
            </a:r>
          </a:p>
          <a:p>
            <a:pPr marL="173038" indent="-173038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/>
              <a:t>High contrast # high selectivity on molecular weight</a:t>
            </a:r>
          </a:p>
          <a:p>
            <a:pPr marL="625475" lvl="1" indent="-168275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400" dirty="0"/>
              <a:t>Vertical walls</a:t>
            </a:r>
          </a:p>
          <a:p>
            <a:pPr marL="625475" lvl="1" indent="-168275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400" dirty="0"/>
              <a:t>Higher process latitude</a:t>
            </a:r>
          </a:p>
          <a:p>
            <a:pPr marL="625475" lvl="1" indent="-168275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400" dirty="0"/>
              <a:t>Higher resolution</a:t>
            </a:r>
          </a:p>
          <a:p>
            <a:pPr marL="625475" lvl="1" indent="-168275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400" dirty="0"/>
              <a:t>Less sensitive to proximity effects</a:t>
            </a:r>
          </a:p>
          <a:p>
            <a:pPr marL="173038" indent="-173038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600" dirty="0"/>
              <a:t>Low contrast:</a:t>
            </a:r>
          </a:p>
          <a:p>
            <a:pPr marL="625475" lvl="1" indent="-168275">
              <a:spcBef>
                <a:spcPct val="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1400" dirty="0">
                <a:cs typeface="Arial" charset="0"/>
              </a:rPr>
              <a:t>2.5D </a:t>
            </a:r>
            <a:r>
              <a:rPr lang="en-US" sz="1400" dirty="0"/>
              <a:t>lithography / grey scale lithography - e.g. optical </a:t>
            </a:r>
            <a:r>
              <a:rPr lang="en-US" sz="1400" dirty="0" err="1"/>
              <a:t>microlens</a:t>
            </a:r>
            <a:r>
              <a:rPr lang="en-US" sz="1400" dirty="0"/>
              <a:t> fabrication</a:t>
            </a:r>
          </a:p>
        </p:txBody>
      </p:sp>
      <p:grpSp>
        <p:nvGrpSpPr>
          <p:cNvPr id="70" name="Groupe 69"/>
          <p:cNvGrpSpPr/>
          <p:nvPr/>
        </p:nvGrpSpPr>
        <p:grpSpPr>
          <a:xfrm>
            <a:off x="1971675" y="1131820"/>
            <a:ext cx="7912100" cy="2724236"/>
            <a:chOff x="447675" y="928688"/>
            <a:chExt cx="7912100" cy="2724236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V="1">
              <a:off x="1122363" y="1490663"/>
              <a:ext cx="0" cy="1781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122363" y="3271838"/>
              <a:ext cx="2965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119438" y="3271838"/>
              <a:ext cx="1208087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Log dose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801688" y="3087688"/>
              <a:ext cx="320675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0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801688" y="1500188"/>
              <a:ext cx="320675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1</a:t>
              </a: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921250" y="1490663"/>
              <a:ext cx="0" cy="1781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921250" y="3271838"/>
              <a:ext cx="31988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7151688" y="3282950"/>
              <a:ext cx="1208087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Log dose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600575" y="3087688"/>
              <a:ext cx="320675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0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600575" y="1500188"/>
              <a:ext cx="320675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1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47675" y="928688"/>
              <a:ext cx="1338263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1400" dirty="0"/>
                <a:t>normalized thickness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252913" y="941388"/>
              <a:ext cx="1338262" cy="5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1400" dirty="0"/>
                <a:t>normalized thickness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469063" y="1749425"/>
              <a:ext cx="1338262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Positive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1106488" y="1765300"/>
              <a:ext cx="1338262" cy="369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pPr algn="l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Negative</a:t>
              </a: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2311400" y="1746250"/>
              <a:ext cx="1670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>
              <a:off x="1698625" y="1746250"/>
              <a:ext cx="612775" cy="1525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5154613" y="1746250"/>
              <a:ext cx="1090612" cy="369974"/>
            </a:xfrm>
            <a:custGeom>
              <a:avLst/>
              <a:gdLst>
                <a:gd name="T0" fmla="*/ 0 w 687"/>
                <a:gd name="T1" fmla="*/ 0 h 1"/>
                <a:gd name="T2" fmla="*/ 687 w 687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7" h="1">
                  <a:moveTo>
                    <a:pt x="0" y="0"/>
                  </a:moveTo>
                  <a:lnTo>
                    <a:pt x="687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6240463" y="1746250"/>
              <a:ext cx="612775" cy="1525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921250" y="1724024"/>
              <a:ext cx="1924050" cy="1525587"/>
            </a:xfrm>
            <a:custGeom>
              <a:avLst/>
              <a:gdLst>
                <a:gd name="T0" fmla="*/ 0 w 1212"/>
                <a:gd name="T1" fmla="*/ 17 h 972"/>
                <a:gd name="T2" fmla="*/ 733 w 1212"/>
                <a:gd name="T3" fmla="*/ 130 h 972"/>
                <a:gd name="T4" fmla="*/ 1212 w 1212"/>
                <a:gd name="T5" fmla="*/ 97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2" h="972">
                  <a:moveTo>
                    <a:pt x="0" y="17"/>
                  </a:moveTo>
                  <a:cubicBezTo>
                    <a:pt x="466" y="13"/>
                    <a:pt x="534" y="0"/>
                    <a:pt x="733" y="130"/>
                  </a:cubicBezTo>
                  <a:cubicBezTo>
                    <a:pt x="920" y="255"/>
                    <a:pt x="1142" y="832"/>
                    <a:pt x="1212" y="97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1716088" y="1663699"/>
              <a:ext cx="2271712" cy="1597025"/>
            </a:xfrm>
            <a:custGeom>
              <a:avLst/>
              <a:gdLst>
                <a:gd name="T0" fmla="*/ 1431 w 1431"/>
                <a:gd name="T1" fmla="*/ 50 h 1019"/>
                <a:gd name="T2" fmla="*/ 465 w 1431"/>
                <a:gd name="T3" fmla="*/ 158 h 1019"/>
                <a:gd name="T4" fmla="*/ 0 w 1431"/>
                <a:gd name="T5" fmla="*/ 1019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1" h="1019">
                  <a:moveTo>
                    <a:pt x="1431" y="50"/>
                  </a:moveTo>
                  <a:cubicBezTo>
                    <a:pt x="857" y="60"/>
                    <a:pt x="647" y="0"/>
                    <a:pt x="465" y="158"/>
                  </a:cubicBezTo>
                  <a:cubicBezTo>
                    <a:pt x="278" y="314"/>
                    <a:pt x="252" y="428"/>
                    <a:pt x="0" y="1019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6240463" y="1746250"/>
              <a:ext cx="0" cy="1514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  <p:graphicFrame>
          <p:nvGraphicFramePr>
            <p:cNvPr id="28" name="Object 25"/>
            <p:cNvGraphicFramePr>
              <a:graphicFrameLocks noGrp="1" noChangeAspect="1"/>
            </p:cNvGraphicFramePr>
            <p:nvPr>
              <p:ph/>
              <p:extLst>
                <p:ext uri="{D42A27DB-BD31-4B8C-83A1-F6EECF244321}">
                  <p14:modId xmlns:p14="http://schemas.microsoft.com/office/powerpoint/2010/main" val="1603231274"/>
                </p:ext>
              </p:extLst>
            </p:nvPr>
          </p:nvGraphicFramePr>
          <p:xfrm>
            <a:off x="6716713" y="3288437"/>
            <a:ext cx="276225" cy="328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8" name="Équation" r:id="rId3" imgW="215640" imgH="253800" progId="Equation.3">
                    <p:embed/>
                  </p:oleObj>
                </mc:Choice>
                <mc:Fallback>
                  <p:oleObj name="Équation" r:id="rId3" imgW="215640" imgH="253800" progId="Equation.3">
                    <p:embed/>
                    <p:pic>
                      <p:nvPicPr>
                        <p:cNvPr id="28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6713" y="3288437"/>
                          <a:ext cx="276225" cy="328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28"/>
            <p:cNvGraphicFramePr>
              <a:graphicFrameLocks noChangeAspect="1"/>
            </p:cNvGraphicFramePr>
            <p:nvPr/>
          </p:nvGraphicFramePr>
          <p:xfrm>
            <a:off x="6732588" y="2089150"/>
            <a:ext cx="1193800" cy="703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9" name="Équation" r:id="rId5" imgW="927000" imgH="545760" progId="Equation.3">
                    <p:embed/>
                  </p:oleObj>
                </mc:Choice>
                <mc:Fallback>
                  <p:oleObj name="Équation" r:id="rId5" imgW="927000" imgH="545760" progId="Equation.3">
                    <p:embed/>
                    <p:pic>
                      <p:nvPicPr>
                        <p:cNvPr id="31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2588" y="2089150"/>
                          <a:ext cx="1193800" cy="703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29"/>
            <p:cNvGraphicFramePr>
              <a:graphicFrameLocks noChangeAspect="1"/>
            </p:cNvGraphicFramePr>
            <p:nvPr/>
          </p:nvGraphicFramePr>
          <p:xfrm>
            <a:off x="1533525" y="3289300"/>
            <a:ext cx="277813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0" name="Équation" r:id="rId7" imgW="215640" imgH="241200" progId="Equation.3">
                    <p:embed/>
                  </p:oleObj>
                </mc:Choice>
                <mc:Fallback>
                  <p:oleObj name="Équation" r:id="rId7" imgW="215640" imgH="241200" progId="Equation.3">
                    <p:embed/>
                    <p:pic>
                      <p:nvPicPr>
                        <p:cNvPr id="32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3525" y="3289300"/>
                          <a:ext cx="277813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1"/>
            <p:cNvGraphicFramePr>
              <a:graphicFrameLocks noChangeAspect="1"/>
            </p:cNvGraphicFramePr>
            <p:nvPr/>
          </p:nvGraphicFramePr>
          <p:xfrm>
            <a:off x="2844800" y="2322513"/>
            <a:ext cx="1176338" cy="654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1" name="Équation" r:id="rId9" imgW="914400" imgH="507960" progId="Equation.3">
                    <p:embed/>
                  </p:oleObj>
                </mc:Choice>
                <mc:Fallback>
                  <p:oleObj name="Équation" r:id="rId9" imgW="914400" imgH="507960" progId="Equation.3">
                    <p:embed/>
                    <p:pic>
                      <p:nvPicPr>
                        <p:cNvPr id="34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800" y="2322513"/>
                          <a:ext cx="1176338" cy="654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1122363" y="1743075"/>
              <a:ext cx="4294187" cy="4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2300288" y="1741488"/>
              <a:ext cx="0" cy="1514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noAutofit/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0577ED0-AE18-4195-81F3-5CBCB5C44274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96A3EF-6BC4-4B0D-AE6E-B6D07FDE5586}"/>
              </a:ext>
            </a:extLst>
          </p:cNvPr>
          <p:cNvSpPr txBox="1"/>
          <p:nvPr/>
        </p:nvSpPr>
        <p:spPr>
          <a:xfrm>
            <a:off x="3612737" y="3478623"/>
            <a:ext cx="42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Dₙ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BF3C0C8-228A-4EA5-8513-0BE4F643C4DD}"/>
              </a:ext>
            </a:extLst>
          </p:cNvPr>
          <p:cNvSpPr txBox="1"/>
          <p:nvPr/>
        </p:nvSpPr>
        <p:spPr>
          <a:xfrm>
            <a:off x="7571295" y="3474970"/>
            <a:ext cx="42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Dₚ</a:t>
            </a:r>
          </a:p>
        </p:txBody>
      </p:sp>
    </p:spTree>
    <p:extLst>
      <p:ext uri="{BB962C8B-B14F-4D97-AF65-F5344CB8AC3E}">
        <p14:creationId xmlns:p14="http://schemas.microsoft.com/office/powerpoint/2010/main" val="136649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3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D7F59E2-C42A-4F26-8741-1B955D73B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0" y="1279494"/>
            <a:ext cx="5491960" cy="510081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Developing: resist profile</a:t>
            </a:r>
          </a:p>
        </p:txBody>
      </p:sp>
      <p:sp>
        <p:nvSpPr>
          <p:cNvPr id="20" name="Forme libre 19"/>
          <p:cNvSpPr/>
          <p:nvPr/>
        </p:nvSpPr>
        <p:spPr>
          <a:xfrm>
            <a:off x="3350020" y="1267035"/>
            <a:ext cx="5491960" cy="3052418"/>
          </a:xfrm>
          <a:custGeom>
            <a:avLst/>
            <a:gdLst>
              <a:gd name="connsiteX0" fmla="*/ 12031 w 2671010"/>
              <a:gd name="connsiteY0" fmla="*/ 0 h 1804737"/>
              <a:gd name="connsiteX1" fmla="*/ 12031 w 2671010"/>
              <a:gd name="connsiteY1" fmla="*/ 0 h 1804737"/>
              <a:gd name="connsiteX2" fmla="*/ 2671010 w 2671010"/>
              <a:gd name="connsiteY2" fmla="*/ 0 h 1804737"/>
              <a:gd name="connsiteX3" fmla="*/ 2298031 w 2671010"/>
              <a:gd name="connsiteY3" fmla="*/ 1804737 h 1804737"/>
              <a:gd name="connsiteX4" fmla="*/ 0 w 2671010"/>
              <a:gd name="connsiteY4" fmla="*/ 1804737 h 1804737"/>
              <a:gd name="connsiteX5" fmla="*/ 12031 w 2671010"/>
              <a:gd name="connsiteY5" fmla="*/ 0 h 1804737"/>
              <a:gd name="connsiteX0" fmla="*/ 12031 w 2675549"/>
              <a:gd name="connsiteY0" fmla="*/ 0 h 1804737"/>
              <a:gd name="connsiteX1" fmla="*/ 12031 w 2675549"/>
              <a:gd name="connsiteY1" fmla="*/ 0 h 1804737"/>
              <a:gd name="connsiteX2" fmla="*/ 2671010 w 2675549"/>
              <a:gd name="connsiteY2" fmla="*/ 0 h 1804737"/>
              <a:gd name="connsiteX3" fmla="*/ 2675549 w 2675549"/>
              <a:gd name="connsiteY3" fmla="*/ 1804737 h 1804737"/>
              <a:gd name="connsiteX4" fmla="*/ 0 w 2675549"/>
              <a:gd name="connsiteY4" fmla="*/ 1804737 h 1804737"/>
              <a:gd name="connsiteX5" fmla="*/ 12031 w 2675549"/>
              <a:gd name="connsiteY5" fmla="*/ 0 h 1804737"/>
              <a:gd name="connsiteX0" fmla="*/ 809 w 2680740"/>
              <a:gd name="connsiteY0" fmla="*/ 0 h 1804737"/>
              <a:gd name="connsiteX1" fmla="*/ 17222 w 2680740"/>
              <a:gd name="connsiteY1" fmla="*/ 0 h 1804737"/>
              <a:gd name="connsiteX2" fmla="*/ 2676201 w 2680740"/>
              <a:gd name="connsiteY2" fmla="*/ 0 h 1804737"/>
              <a:gd name="connsiteX3" fmla="*/ 2680740 w 2680740"/>
              <a:gd name="connsiteY3" fmla="*/ 1804737 h 1804737"/>
              <a:gd name="connsiteX4" fmla="*/ 5191 w 2680740"/>
              <a:gd name="connsiteY4" fmla="*/ 1804737 h 1804737"/>
              <a:gd name="connsiteX5" fmla="*/ 809 w 2680740"/>
              <a:gd name="connsiteY5" fmla="*/ 0 h 180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0740" h="1804737">
                <a:moveTo>
                  <a:pt x="809" y="0"/>
                </a:moveTo>
                <a:lnTo>
                  <a:pt x="17222" y="0"/>
                </a:lnTo>
                <a:lnTo>
                  <a:pt x="2676201" y="0"/>
                </a:lnTo>
                <a:lnTo>
                  <a:pt x="2680740" y="1804737"/>
                </a:lnTo>
                <a:lnTo>
                  <a:pt x="5191" y="1804737"/>
                </a:lnTo>
                <a:cubicBezTo>
                  <a:pt x="9201" y="1203158"/>
                  <a:pt x="-3201" y="601579"/>
                  <a:pt x="809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e 15"/>
          <p:cNvGrpSpPr/>
          <p:nvPr/>
        </p:nvGrpSpPr>
        <p:grpSpPr>
          <a:xfrm>
            <a:off x="2603251" y="1555626"/>
            <a:ext cx="3378887" cy="1644416"/>
            <a:chOff x="4192" y="1198572"/>
            <a:chExt cx="3378887" cy="1644416"/>
          </a:xfrm>
        </p:grpSpPr>
        <p:cxnSp>
          <p:nvCxnSpPr>
            <p:cNvPr id="6" name="Connecteur droit avec flèche 5"/>
            <p:cNvCxnSpPr/>
            <p:nvPr/>
          </p:nvCxnSpPr>
          <p:spPr>
            <a:xfrm>
              <a:off x="2310062" y="2201779"/>
              <a:ext cx="1073017" cy="641209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192" y="1198572"/>
              <a:ext cx="232429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Region</a:t>
              </a:r>
              <a:r>
                <a:rPr lang="fr-FR" sz="2000" dirty="0"/>
                <a:t> of the </a:t>
              </a:r>
              <a:r>
                <a:rPr lang="fr-FR" sz="2000" dirty="0" err="1"/>
                <a:t>lowest</a:t>
              </a:r>
              <a:r>
                <a:rPr lang="fr-FR" sz="2000" dirty="0"/>
                <a:t> </a:t>
              </a:r>
              <a:r>
                <a:rPr lang="fr-FR" sz="2000" dirty="0" err="1"/>
                <a:t>molecular</a:t>
              </a:r>
              <a:r>
                <a:rPr lang="fr-FR" sz="2000" dirty="0"/>
                <a:t> </a:t>
              </a:r>
              <a:r>
                <a:rPr lang="fr-FR" sz="2000" dirty="0" err="1"/>
                <a:t>weight</a:t>
              </a:r>
              <a:endParaRPr lang="fr-FR" sz="2000" dirty="0"/>
            </a:p>
            <a:p>
              <a:r>
                <a:rPr lang="fr-FR" sz="2000" dirty="0"/>
                <a:t>(positive </a:t>
              </a:r>
              <a:r>
                <a:rPr lang="fr-FR" sz="2000" dirty="0" err="1"/>
                <a:t>resist</a:t>
              </a:r>
              <a:r>
                <a:rPr lang="fr-FR" sz="2000" dirty="0"/>
                <a:t>)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505075" y="1480366"/>
            <a:ext cx="2336905" cy="2004898"/>
            <a:chOff x="4981074" y="1123313"/>
            <a:chExt cx="3043989" cy="2004898"/>
          </a:xfrm>
        </p:grpSpPr>
        <p:sp>
          <p:nvSpPr>
            <p:cNvPr id="9" name="ZoneTexte 8"/>
            <p:cNvSpPr txBox="1"/>
            <p:nvPr/>
          </p:nvSpPr>
          <p:spPr>
            <a:xfrm>
              <a:off x="5263815" y="1123313"/>
              <a:ext cx="247850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err="1"/>
                <a:t>Molecular</a:t>
              </a:r>
              <a:r>
                <a:rPr lang="fr-FR" sz="2000" dirty="0"/>
                <a:t> </a:t>
              </a:r>
              <a:r>
                <a:rPr lang="fr-FR" sz="2000" dirty="0" err="1"/>
                <a:t>weight</a:t>
              </a:r>
              <a:r>
                <a:rPr lang="fr-FR" sz="2000" dirty="0"/>
                <a:t> </a:t>
              </a:r>
              <a:r>
                <a:rPr lang="fr-FR" sz="2000" dirty="0" err="1"/>
                <a:t>increases</a:t>
              </a:r>
              <a:endParaRPr lang="fr-FR" sz="2000" dirty="0"/>
            </a:p>
            <a:p>
              <a:r>
                <a:rPr lang="fr-FR" sz="2000" dirty="0"/>
                <a:t>(positive </a:t>
              </a:r>
              <a:r>
                <a:rPr lang="fr-FR" sz="2000" dirty="0" err="1"/>
                <a:t>resist</a:t>
              </a:r>
              <a:r>
                <a:rPr lang="fr-FR" sz="2000" dirty="0"/>
                <a:t>)</a:t>
              </a:r>
            </a:p>
          </p:txBody>
        </p:sp>
        <p:sp>
          <p:nvSpPr>
            <p:cNvPr id="5" name="Flèche droite 4"/>
            <p:cNvSpPr/>
            <p:nvPr/>
          </p:nvSpPr>
          <p:spPr>
            <a:xfrm>
              <a:off x="4981074" y="2214236"/>
              <a:ext cx="3043989" cy="913975"/>
            </a:xfrm>
            <a:prstGeom prst="rightArrow">
              <a:avLst>
                <a:gd name="adj1" fmla="val 50000"/>
                <a:gd name="adj2" fmla="val 81921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6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6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lt1">
                        <a:shade val="30000"/>
                        <a:satMod val="115000"/>
                      </a:schemeClr>
                    </a:gs>
                    <a:gs pos="50000">
                      <a:schemeClr val="lt1">
                        <a:shade val="67500"/>
                        <a:satMod val="115000"/>
                      </a:schemeClr>
                    </a:gs>
                    <a:gs pos="100000">
                      <a:schemeClr val="lt1"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</a:endParaRPr>
            </a:p>
          </p:txBody>
        </p:sp>
      </p:grpSp>
      <p:sp>
        <p:nvSpPr>
          <p:cNvPr id="19" name="Trapèze 18"/>
          <p:cNvSpPr/>
          <p:nvPr/>
        </p:nvSpPr>
        <p:spPr>
          <a:xfrm>
            <a:off x="5674317" y="1267035"/>
            <a:ext cx="907839" cy="3039959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1B9DD7-404E-430F-A73D-B4A37F815099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14175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Developing: proximity effects</a:t>
            </a:r>
          </a:p>
        </p:txBody>
      </p:sp>
      <p:sp>
        <p:nvSpPr>
          <p:cNvPr id="57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Molecular weight modification is additive on organic resists</a:t>
            </a:r>
          </a:p>
        </p:txBody>
      </p:sp>
      <p:sp>
        <p:nvSpPr>
          <p:cNvPr id="58" name="Freeform 3"/>
          <p:cNvSpPr>
            <a:spLocks/>
          </p:cNvSpPr>
          <p:nvPr/>
        </p:nvSpPr>
        <p:spPr bwMode="auto">
          <a:xfrm>
            <a:off x="2027108" y="2797984"/>
            <a:ext cx="7338567" cy="2595802"/>
          </a:xfrm>
          <a:custGeom>
            <a:avLst/>
            <a:gdLst>
              <a:gd name="T0" fmla="*/ 444 w 3973"/>
              <a:gd name="T1" fmla="*/ 761 h 766"/>
              <a:gd name="T2" fmla="*/ 1311 w 3973"/>
              <a:gd name="T3" fmla="*/ 632 h 766"/>
              <a:gd name="T4" fmla="*/ 1630 w 3973"/>
              <a:gd name="T5" fmla="*/ 17 h 766"/>
              <a:gd name="T6" fmla="*/ 1893 w 3973"/>
              <a:gd name="T7" fmla="*/ 548 h 766"/>
              <a:gd name="T8" fmla="*/ 2144 w 3973"/>
              <a:gd name="T9" fmla="*/ 598 h 766"/>
              <a:gd name="T10" fmla="*/ 2413 w 3973"/>
              <a:gd name="T11" fmla="*/ 559 h 766"/>
              <a:gd name="T12" fmla="*/ 2670 w 3973"/>
              <a:gd name="T13" fmla="*/ 28 h 766"/>
              <a:gd name="T14" fmla="*/ 3011 w 3973"/>
              <a:gd name="T15" fmla="*/ 638 h 766"/>
              <a:gd name="T16" fmla="*/ 3973 w 3973"/>
              <a:gd name="T17" fmla="*/ 766 h 766"/>
              <a:gd name="T18" fmla="*/ 444 w 3973"/>
              <a:gd name="T19" fmla="*/ 761 h 766"/>
              <a:gd name="connsiteX0" fmla="*/ 262 w 9144"/>
              <a:gd name="connsiteY0" fmla="*/ 9719 h 9784"/>
              <a:gd name="connsiteX1" fmla="*/ 2444 w 9144"/>
              <a:gd name="connsiteY1" fmla="*/ 8035 h 9784"/>
              <a:gd name="connsiteX2" fmla="*/ 3247 w 9144"/>
              <a:gd name="connsiteY2" fmla="*/ 6 h 9784"/>
              <a:gd name="connsiteX3" fmla="*/ 3909 w 9144"/>
              <a:gd name="connsiteY3" fmla="*/ 6938 h 9784"/>
              <a:gd name="connsiteX4" fmla="*/ 4632 w 9144"/>
              <a:gd name="connsiteY4" fmla="*/ 7556 h 9784"/>
              <a:gd name="connsiteX5" fmla="*/ 5217 w 9144"/>
              <a:gd name="connsiteY5" fmla="*/ 7082 h 9784"/>
              <a:gd name="connsiteX6" fmla="*/ 5864 w 9144"/>
              <a:gd name="connsiteY6" fmla="*/ 150 h 9784"/>
              <a:gd name="connsiteX7" fmla="*/ 6723 w 9144"/>
              <a:gd name="connsiteY7" fmla="*/ 8113 h 9784"/>
              <a:gd name="connsiteX8" fmla="*/ 9144 w 9144"/>
              <a:gd name="connsiteY8" fmla="*/ 9784 h 9784"/>
              <a:gd name="connsiteX9" fmla="*/ 262 w 9144"/>
              <a:gd name="connsiteY9" fmla="*/ 9719 h 9784"/>
              <a:gd name="connsiteX0" fmla="*/ 286 w 9999"/>
              <a:gd name="connsiteY0" fmla="*/ 9934 h 10000"/>
              <a:gd name="connsiteX1" fmla="*/ 2672 w 9999"/>
              <a:gd name="connsiteY1" fmla="*/ 8212 h 10000"/>
              <a:gd name="connsiteX2" fmla="*/ 3550 w 9999"/>
              <a:gd name="connsiteY2" fmla="*/ 6 h 10000"/>
              <a:gd name="connsiteX3" fmla="*/ 4274 w 9999"/>
              <a:gd name="connsiteY3" fmla="*/ 7091 h 10000"/>
              <a:gd name="connsiteX4" fmla="*/ 5065 w 9999"/>
              <a:gd name="connsiteY4" fmla="*/ 7723 h 10000"/>
              <a:gd name="connsiteX5" fmla="*/ 5704 w 9999"/>
              <a:gd name="connsiteY5" fmla="*/ 7238 h 10000"/>
              <a:gd name="connsiteX6" fmla="*/ 6412 w 9999"/>
              <a:gd name="connsiteY6" fmla="*/ 153 h 10000"/>
              <a:gd name="connsiteX7" fmla="*/ 7351 w 9999"/>
              <a:gd name="connsiteY7" fmla="*/ 8292 h 10000"/>
              <a:gd name="connsiteX8" fmla="*/ 9999 w 9999"/>
              <a:gd name="connsiteY8" fmla="*/ 10000 h 10000"/>
              <a:gd name="connsiteX9" fmla="*/ 286 w 9999"/>
              <a:gd name="connsiteY9" fmla="*/ 9934 h 10000"/>
              <a:gd name="connsiteX0" fmla="*/ 286 w 10000"/>
              <a:gd name="connsiteY0" fmla="*/ 9934 h 10000"/>
              <a:gd name="connsiteX1" fmla="*/ 2672 w 10000"/>
              <a:gd name="connsiteY1" fmla="*/ 8212 h 10000"/>
              <a:gd name="connsiteX2" fmla="*/ 3550 w 10000"/>
              <a:gd name="connsiteY2" fmla="*/ 6 h 10000"/>
              <a:gd name="connsiteX3" fmla="*/ 4274 w 10000"/>
              <a:gd name="connsiteY3" fmla="*/ 7091 h 10000"/>
              <a:gd name="connsiteX4" fmla="*/ 5066 w 10000"/>
              <a:gd name="connsiteY4" fmla="*/ 7723 h 10000"/>
              <a:gd name="connsiteX5" fmla="*/ 5718 w 10000"/>
              <a:gd name="connsiteY5" fmla="*/ 7025 h 10000"/>
              <a:gd name="connsiteX6" fmla="*/ 6413 w 10000"/>
              <a:gd name="connsiteY6" fmla="*/ 153 h 10000"/>
              <a:gd name="connsiteX7" fmla="*/ 7352 w 10000"/>
              <a:gd name="connsiteY7" fmla="*/ 8292 h 10000"/>
              <a:gd name="connsiteX8" fmla="*/ 10000 w 10000"/>
              <a:gd name="connsiteY8" fmla="*/ 10000 h 10000"/>
              <a:gd name="connsiteX9" fmla="*/ 286 w 10000"/>
              <a:gd name="connsiteY9" fmla="*/ 9934 h 10000"/>
              <a:gd name="connsiteX0" fmla="*/ 286 w 10000"/>
              <a:gd name="connsiteY0" fmla="*/ 9934 h 10000"/>
              <a:gd name="connsiteX1" fmla="*/ 2672 w 10000"/>
              <a:gd name="connsiteY1" fmla="*/ 8212 h 10000"/>
              <a:gd name="connsiteX2" fmla="*/ 3598 w 10000"/>
              <a:gd name="connsiteY2" fmla="*/ 6 h 10000"/>
              <a:gd name="connsiteX3" fmla="*/ 4274 w 10000"/>
              <a:gd name="connsiteY3" fmla="*/ 7091 h 10000"/>
              <a:gd name="connsiteX4" fmla="*/ 5066 w 10000"/>
              <a:gd name="connsiteY4" fmla="*/ 7723 h 10000"/>
              <a:gd name="connsiteX5" fmla="*/ 5718 w 10000"/>
              <a:gd name="connsiteY5" fmla="*/ 7025 h 10000"/>
              <a:gd name="connsiteX6" fmla="*/ 6413 w 10000"/>
              <a:gd name="connsiteY6" fmla="*/ 153 h 10000"/>
              <a:gd name="connsiteX7" fmla="*/ 7352 w 10000"/>
              <a:gd name="connsiteY7" fmla="*/ 8292 h 10000"/>
              <a:gd name="connsiteX8" fmla="*/ 10000 w 10000"/>
              <a:gd name="connsiteY8" fmla="*/ 10000 h 10000"/>
              <a:gd name="connsiteX9" fmla="*/ 286 w 10000"/>
              <a:gd name="connsiteY9" fmla="*/ 9934 h 10000"/>
              <a:gd name="connsiteX0" fmla="*/ 286 w 10000"/>
              <a:gd name="connsiteY0" fmla="*/ 9934 h 10000"/>
              <a:gd name="connsiteX1" fmla="*/ 2672 w 10000"/>
              <a:gd name="connsiteY1" fmla="*/ 8212 h 10000"/>
              <a:gd name="connsiteX2" fmla="*/ 3586 w 10000"/>
              <a:gd name="connsiteY2" fmla="*/ 6 h 10000"/>
              <a:gd name="connsiteX3" fmla="*/ 4274 w 10000"/>
              <a:gd name="connsiteY3" fmla="*/ 7091 h 10000"/>
              <a:gd name="connsiteX4" fmla="*/ 5066 w 10000"/>
              <a:gd name="connsiteY4" fmla="*/ 7723 h 10000"/>
              <a:gd name="connsiteX5" fmla="*/ 5718 w 10000"/>
              <a:gd name="connsiteY5" fmla="*/ 7025 h 10000"/>
              <a:gd name="connsiteX6" fmla="*/ 6413 w 10000"/>
              <a:gd name="connsiteY6" fmla="*/ 153 h 10000"/>
              <a:gd name="connsiteX7" fmla="*/ 7352 w 10000"/>
              <a:gd name="connsiteY7" fmla="*/ 8292 h 10000"/>
              <a:gd name="connsiteX8" fmla="*/ 10000 w 10000"/>
              <a:gd name="connsiteY8" fmla="*/ 10000 h 10000"/>
              <a:gd name="connsiteX9" fmla="*/ 286 w 10000"/>
              <a:gd name="connsiteY9" fmla="*/ 9934 h 10000"/>
              <a:gd name="connsiteX0" fmla="*/ 286 w 10000"/>
              <a:gd name="connsiteY0" fmla="*/ 9934 h 10000"/>
              <a:gd name="connsiteX1" fmla="*/ 2672 w 10000"/>
              <a:gd name="connsiteY1" fmla="*/ 8212 h 10000"/>
              <a:gd name="connsiteX2" fmla="*/ 3586 w 10000"/>
              <a:gd name="connsiteY2" fmla="*/ 6 h 10000"/>
              <a:gd name="connsiteX3" fmla="*/ 4274 w 10000"/>
              <a:gd name="connsiteY3" fmla="*/ 7091 h 10000"/>
              <a:gd name="connsiteX4" fmla="*/ 5066 w 10000"/>
              <a:gd name="connsiteY4" fmla="*/ 7723 h 10000"/>
              <a:gd name="connsiteX5" fmla="*/ 5718 w 10000"/>
              <a:gd name="connsiteY5" fmla="*/ 7025 h 10000"/>
              <a:gd name="connsiteX6" fmla="*/ 6413 w 10000"/>
              <a:gd name="connsiteY6" fmla="*/ 153 h 10000"/>
              <a:gd name="connsiteX7" fmla="*/ 7352 w 10000"/>
              <a:gd name="connsiteY7" fmla="*/ 8292 h 10000"/>
              <a:gd name="connsiteX8" fmla="*/ 10000 w 10000"/>
              <a:gd name="connsiteY8" fmla="*/ 10000 h 10000"/>
              <a:gd name="connsiteX9" fmla="*/ 286 w 10000"/>
              <a:gd name="connsiteY9" fmla="*/ 9934 h 10000"/>
              <a:gd name="connsiteX0" fmla="*/ 286 w 10000"/>
              <a:gd name="connsiteY0" fmla="*/ 9934 h 10000"/>
              <a:gd name="connsiteX1" fmla="*/ 2672 w 10000"/>
              <a:gd name="connsiteY1" fmla="*/ 8212 h 10000"/>
              <a:gd name="connsiteX2" fmla="*/ 3586 w 10000"/>
              <a:gd name="connsiteY2" fmla="*/ 6 h 10000"/>
              <a:gd name="connsiteX3" fmla="*/ 4274 w 10000"/>
              <a:gd name="connsiteY3" fmla="*/ 7091 h 10000"/>
              <a:gd name="connsiteX4" fmla="*/ 5066 w 10000"/>
              <a:gd name="connsiteY4" fmla="*/ 7723 h 10000"/>
              <a:gd name="connsiteX5" fmla="*/ 5718 w 10000"/>
              <a:gd name="connsiteY5" fmla="*/ 7025 h 10000"/>
              <a:gd name="connsiteX6" fmla="*/ 6413 w 10000"/>
              <a:gd name="connsiteY6" fmla="*/ 153 h 10000"/>
              <a:gd name="connsiteX7" fmla="*/ 7352 w 10000"/>
              <a:gd name="connsiteY7" fmla="*/ 8292 h 10000"/>
              <a:gd name="connsiteX8" fmla="*/ 10000 w 10000"/>
              <a:gd name="connsiteY8" fmla="*/ 10000 h 10000"/>
              <a:gd name="connsiteX9" fmla="*/ 286 w 10000"/>
              <a:gd name="connsiteY9" fmla="*/ 99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286" y="9934"/>
                </a:moveTo>
                <a:cubicBezTo>
                  <a:pt x="-937" y="9640"/>
                  <a:pt x="2126" y="9866"/>
                  <a:pt x="2672" y="8212"/>
                </a:cubicBezTo>
                <a:cubicBezTo>
                  <a:pt x="3010" y="7104"/>
                  <a:pt x="3401" y="-221"/>
                  <a:pt x="3586" y="6"/>
                </a:cubicBezTo>
                <a:cubicBezTo>
                  <a:pt x="3822" y="326"/>
                  <a:pt x="4034" y="6077"/>
                  <a:pt x="4274" y="7091"/>
                </a:cubicBezTo>
                <a:cubicBezTo>
                  <a:pt x="4519" y="8212"/>
                  <a:pt x="4825" y="7734"/>
                  <a:pt x="5066" y="7723"/>
                </a:cubicBezTo>
                <a:cubicBezTo>
                  <a:pt x="5307" y="7712"/>
                  <a:pt x="5493" y="8287"/>
                  <a:pt x="5718" y="7025"/>
                </a:cubicBezTo>
                <a:cubicBezTo>
                  <a:pt x="5943" y="5763"/>
                  <a:pt x="6155" y="46"/>
                  <a:pt x="6413" y="153"/>
                </a:cubicBezTo>
                <a:cubicBezTo>
                  <a:pt x="6669" y="393"/>
                  <a:pt x="6923" y="7465"/>
                  <a:pt x="7352" y="8292"/>
                </a:cubicBezTo>
                <a:cubicBezTo>
                  <a:pt x="7754" y="9039"/>
                  <a:pt x="9427" y="9720"/>
                  <a:pt x="10000" y="10000"/>
                </a:cubicBezTo>
                <a:lnTo>
                  <a:pt x="286" y="9934"/>
                </a:lnTo>
                <a:close/>
              </a:path>
            </a:pathLst>
          </a:cu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noAutofit/>
          </a:bodyPr>
          <a:lstStyle/>
          <a:p>
            <a:endParaRPr lang="en-US"/>
          </a:p>
        </p:txBody>
      </p:sp>
      <p:grpSp>
        <p:nvGrpSpPr>
          <p:cNvPr id="59" name="Group 5"/>
          <p:cNvGrpSpPr>
            <a:grpSpLocks/>
          </p:cNvGrpSpPr>
          <p:nvPr/>
        </p:nvGrpSpPr>
        <p:grpSpPr bwMode="auto">
          <a:xfrm>
            <a:off x="2076792" y="3089860"/>
            <a:ext cx="7233684" cy="2303926"/>
            <a:chOff x="739" y="1233"/>
            <a:chExt cx="3631" cy="673"/>
          </a:xfrm>
        </p:grpSpPr>
        <p:grpSp>
          <p:nvGrpSpPr>
            <p:cNvPr id="60" name="Group 6"/>
            <p:cNvGrpSpPr>
              <a:grpSpLocks/>
            </p:cNvGrpSpPr>
            <p:nvPr/>
          </p:nvGrpSpPr>
          <p:grpSpPr bwMode="auto">
            <a:xfrm>
              <a:off x="739" y="1233"/>
              <a:ext cx="2593" cy="662"/>
              <a:chOff x="739" y="1233"/>
              <a:chExt cx="2593" cy="662"/>
            </a:xfrm>
          </p:grpSpPr>
          <p:sp>
            <p:nvSpPr>
              <p:cNvPr id="64" name="Freeform 7"/>
              <p:cNvSpPr>
                <a:spLocks/>
              </p:cNvSpPr>
              <p:nvPr/>
            </p:nvSpPr>
            <p:spPr bwMode="auto">
              <a:xfrm>
                <a:off x="739" y="1777"/>
                <a:ext cx="2593" cy="118"/>
              </a:xfrm>
              <a:custGeom>
                <a:avLst/>
                <a:gdLst>
                  <a:gd name="T0" fmla="*/ 0 w 2593"/>
                  <a:gd name="T1" fmla="*/ 200 h 200"/>
                  <a:gd name="T2" fmla="*/ 986 w 2593"/>
                  <a:gd name="T3" fmla="*/ 35 h 200"/>
                  <a:gd name="T4" fmla="*/ 1548 w 2593"/>
                  <a:gd name="T5" fmla="*/ 27 h 200"/>
                  <a:gd name="T6" fmla="*/ 2593 w 2593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93" h="200">
                    <a:moveTo>
                      <a:pt x="0" y="200"/>
                    </a:moveTo>
                    <a:cubicBezTo>
                      <a:pt x="255" y="169"/>
                      <a:pt x="728" y="64"/>
                      <a:pt x="986" y="35"/>
                    </a:cubicBezTo>
                    <a:cubicBezTo>
                      <a:pt x="1244" y="6"/>
                      <a:pt x="1280" y="0"/>
                      <a:pt x="1548" y="27"/>
                    </a:cubicBezTo>
                    <a:cubicBezTo>
                      <a:pt x="1816" y="54"/>
                      <a:pt x="2356" y="161"/>
                      <a:pt x="2593" y="200"/>
                    </a:cubicBezTo>
                  </a:path>
                </a:pathLst>
              </a:custGeom>
              <a:pattFill prst="pct75">
                <a:fgClr>
                  <a:srgbClr val="990033">
                    <a:alpha val="50000"/>
                  </a:srgbClr>
                </a:fgClr>
                <a:bgClr>
                  <a:srgbClr val="FFFFFF">
                    <a:alpha val="50000"/>
                  </a:srgbClr>
                </a:bgClr>
              </a:pattFill>
              <a:ln w="25400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65" name="Freeform 8"/>
              <p:cNvSpPr>
                <a:spLocks/>
              </p:cNvSpPr>
              <p:nvPr/>
            </p:nvSpPr>
            <p:spPr bwMode="auto">
              <a:xfrm>
                <a:off x="1581" y="1233"/>
                <a:ext cx="876" cy="654"/>
              </a:xfrm>
              <a:custGeom>
                <a:avLst/>
                <a:gdLst>
                  <a:gd name="T0" fmla="*/ 0 w 876"/>
                  <a:gd name="T1" fmla="*/ 812 h 812"/>
                  <a:gd name="T2" fmla="*/ 447 w 876"/>
                  <a:gd name="T3" fmla="*/ 2 h 812"/>
                  <a:gd name="T4" fmla="*/ 876 w 876"/>
                  <a:gd name="T5" fmla="*/ 810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6" h="812">
                    <a:moveTo>
                      <a:pt x="0" y="812"/>
                    </a:moveTo>
                    <a:cubicBezTo>
                      <a:pt x="412" y="586"/>
                      <a:pt x="330" y="4"/>
                      <a:pt x="447" y="2"/>
                    </a:cubicBezTo>
                    <a:cubicBezTo>
                      <a:pt x="561" y="0"/>
                      <a:pt x="550" y="647"/>
                      <a:pt x="876" y="810"/>
                    </a:cubicBezTo>
                  </a:path>
                </a:pathLst>
              </a:custGeom>
              <a:pattFill prst="pct50">
                <a:fgClr>
                  <a:srgbClr val="990033">
                    <a:alpha val="50000"/>
                  </a:srgbClr>
                </a:fgClr>
                <a:bgClr>
                  <a:srgbClr val="FFFFFF">
                    <a:alpha val="50000"/>
                  </a:srgbClr>
                </a:bgClr>
              </a:pattFill>
              <a:ln w="25400" cap="flat" cmpd="sng">
                <a:solidFill>
                  <a:srgbClr val="9900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</p:grpSp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1777" y="1252"/>
              <a:ext cx="2593" cy="654"/>
              <a:chOff x="1777" y="1252"/>
              <a:chExt cx="2593" cy="654"/>
            </a:xfrm>
          </p:grpSpPr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1777" y="1782"/>
                <a:ext cx="2593" cy="118"/>
              </a:xfrm>
              <a:custGeom>
                <a:avLst/>
                <a:gdLst>
                  <a:gd name="T0" fmla="*/ 0 w 2593"/>
                  <a:gd name="T1" fmla="*/ 200 h 200"/>
                  <a:gd name="T2" fmla="*/ 986 w 2593"/>
                  <a:gd name="T3" fmla="*/ 35 h 200"/>
                  <a:gd name="T4" fmla="*/ 1548 w 2593"/>
                  <a:gd name="T5" fmla="*/ 27 h 200"/>
                  <a:gd name="T6" fmla="*/ 2593 w 2593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93" h="200">
                    <a:moveTo>
                      <a:pt x="0" y="200"/>
                    </a:moveTo>
                    <a:cubicBezTo>
                      <a:pt x="255" y="169"/>
                      <a:pt x="728" y="64"/>
                      <a:pt x="986" y="35"/>
                    </a:cubicBezTo>
                    <a:cubicBezTo>
                      <a:pt x="1244" y="6"/>
                      <a:pt x="1280" y="0"/>
                      <a:pt x="1548" y="27"/>
                    </a:cubicBezTo>
                    <a:cubicBezTo>
                      <a:pt x="1816" y="54"/>
                      <a:pt x="2356" y="161"/>
                      <a:pt x="2593" y="200"/>
                    </a:cubicBezTo>
                  </a:path>
                </a:pathLst>
              </a:custGeom>
              <a:pattFill prst="pct75">
                <a:fgClr>
                  <a:srgbClr val="990033">
                    <a:alpha val="50000"/>
                  </a:srgbClr>
                </a:fgClr>
                <a:bgClr>
                  <a:srgbClr val="FFFFFF">
                    <a:alpha val="50000"/>
                  </a:srgbClr>
                </a:bgClr>
              </a:pattFill>
              <a:ln w="25400" cap="flat" cmpd="sng">
                <a:solidFill>
                  <a:srgbClr val="9900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auto">
              <a:xfrm>
                <a:off x="2619" y="1252"/>
                <a:ext cx="876" cy="654"/>
              </a:xfrm>
              <a:custGeom>
                <a:avLst/>
                <a:gdLst>
                  <a:gd name="T0" fmla="*/ 0 w 876"/>
                  <a:gd name="T1" fmla="*/ 812 h 812"/>
                  <a:gd name="T2" fmla="*/ 447 w 876"/>
                  <a:gd name="T3" fmla="*/ 2 h 812"/>
                  <a:gd name="T4" fmla="*/ 876 w 876"/>
                  <a:gd name="T5" fmla="*/ 810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6" h="812">
                    <a:moveTo>
                      <a:pt x="0" y="812"/>
                    </a:moveTo>
                    <a:cubicBezTo>
                      <a:pt x="412" y="586"/>
                      <a:pt x="330" y="4"/>
                      <a:pt x="447" y="2"/>
                    </a:cubicBezTo>
                    <a:cubicBezTo>
                      <a:pt x="561" y="0"/>
                      <a:pt x="550" y="647"/>
                      <a:pt x="876" y="810"/>
                    </a:cubicBezTo>
                  </a:path>
                </a:pathLst>
              </a:custGeom>
              <a:pattFill prst="pct50">
                <a:fgClr>
                  <a:srgbClr val="990033">
                    <a:alpha val="50000"/>
                  </a:srgbClr>
                </a:fgClr>
                <a:bgClr>
                  <a:srgbClr val="FFFFFF">
                    <a:alpha val="50000"/>
                  </a:srgbClr>
                </a:bgClr>
              </a:pattFill>
              <a:ln w="25400" cap="flat" cmpd="sng">
                <a:solidFill>
                  <a:srgbClr val="9900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</p:grpSp>
      </p:grpSp>
      <p:grpSp>
        <p:nvGrpSpPr>
          <p:cNvPr id="66" name="Group 12"/>
          <p:cNvGrpSpPr>
            <a:grpSpLocks/>
          </p:cNvGrpSpPr>
          <p:nvPr/>
        </p:nvGrpSpPr>
        <p:grpSpPr bwMode="auto">
          <a:xfrm>
            <a:off x="2076793" y="3675263"/>
            <a:ext cx="7948885" cy="647017"/>
            <a:chOff x="739" y="1404"/>
            <a:chExt cx="3990" cy="189"/>
          </a:xfrm>
        </p:grpSpPr>
        <p:sp>
          <p:nvSpPr>
            <p:cNvPr id="67" name="Line 13"/>
            <p:cNvSpPr>
              <a:spLocks noChangeShapeType="1"/>
            </p:cNvSpPr>
            <p:nvPr/>
          </p:nvSpPr>
          <p:spPr bwMode="auto">
            <a:xfrm>
              <a:off x="739" y="1515"/>
              <a:ext cx="3723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68" name="Text Box 14"/>
            <p:cNvSpPr txBox="1">
              <a:spLocks noChangeArrowheads="1"/>
            </p:cNvSpPr>
            <p:nvPr/>
          </p:nvSpPr>
          <p:spPr bwMode="auto">
            <a:xfrm>
              <a:off x="3659" y="1404"/>
              <a:ext cx="1070" cy="189"/>
            </a:xfrm>
            <a:prstGeom prst="rect">
              <a:avLst/>
            </a:prstGeom>
            <a:solidFill>
              <a:srgbClr val="FF6699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dirty="0"/>
                <a:t>development threshold </a:t>
              </a:r>
              <a:r>
                <a:rPr lang="en-US" dirty="0" err="1"/>
                <a:t>D</a:t>
              </a:r>
              <a:r>
                <a:rPr lang="en-US" baseline="-25000" dirty="0" err="1"/>
                <a:t>n</a:t>
              </a:r>
              <a:r>
                <a:rPr lang="en-US" baseline="-25000" dirty="0"/>
                <a:t> </a:t>
              </a:r>
              <a:r>
                <a:rPr lang="en-US" dirty="0"/>
                <a:t>or </a:t>
              </a:r>
              <a:r>
                <a:rPr lang="en-US" dirty="0" err="1"/>
                <a:t>D</a:t>
              </a:r>
              <a:r>
                <a:rPr lang="en-US" baseline="-25000" dirty="0" err="1"/>
                <a:t>p</a:t>
              </a:r>
              <a:endParaRPr lang="en-US" dirty="0"/>
            </a:p>
          </p:txBody>
        </p:sp>
      </p:grpSp>
      <p:grpSp>
        <p:nvGrpSpPr>
          <p:cNvPr id="69" name="Group 25"/>
          <p:cNvGrpSpPr>
            <a:grpSpLocks/>
          </p:cNvGrpSpPr>
          <p:nvPr/>
        </p:nvGrpSpPr>
        <p:grpSpPr bwMode="auto">
          <a:xfrm>
            <a:off x="4304073" y="4055250"/>
            <a:ext cx="2761192" cy="1317997"/>
            <a:chOff x="1857" y="1515"/>
            <a:chExt cx="1386" cy="385"/>
          </a:xfrm>
        </p:grpSpPr>
        <p:sp>
          <p:nvSpPr>
            <p:cNvPr id="70" name="Rectangle 26"/>
            <p:cNvSpPr>
              <a:spLocks noChangeArrowheads="1"/>
            </p:cNvSpPr>
            <p:nvPr/>
          </p:nvSpPr>
          <p:spPr bwMode="auto">
            <a:xfrm>
              <a:off x="1857" y="1515"/>
              <a:ext cx="349" cy="38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27"/>
            <p:cNvSpPr>
              <a:spLocks noChangeArrowheads="1"/>
            </p:cNvSpPr>
            <p:nvPr/>
          </p:nvSpPr>
          <p:spPr bwMode="auto">
            <a:xfrm>
              <a:off x="2894" y="1515"/>
              <a:ext cx="349" cy="385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A30801E-3F93-492C-94A0-502EC0137419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33102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Developing: proximity effects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464473" y="1893288"/>
            <a:ext cx="7231976" cy="2399130"/>
            <a:chOff x="940473" y="1106904"/>
            <a:chExt cx="7231976" cy="2399130"/>
          </a:xfrm>
        </p:grpSpPr>
        <p:sp>
          <p:nvSpPr>
            <p:cNvPr id="10" name="Rectangle 9"/>
            <p:cNvSpPr/>
            <p:nvPr/>
          </p:nvSpPr>
          <p:spPr>
            <a:xfrm>
              <a:off x="940473" y="1106905"/>
              <a:ext cx="2666440" cy="2399129"/>
            </a:xfrm>
            <a:prstGeom prst="rect">
              <a:avLst/>
            </a:prstGeom>
            <a:gradFill flip="none" rotWithShape="1">
              <a:gsLst>
                <a:gs pos="0">
                  <a:srgbClr val="D6B19C">
                    <a:alpha val="50000"/>
                  </a:srgbClr>
                </a:gs>
                <a:gs pos="30000">
                  <a:srgbClr val="D49E6C">
                    <a:alpha val="60000"/>
                  </a:srgbClr>
                </a:gs>
                <a:gs pos="70000">
                  <a:srgbClr val="A65528">
                    <a:alpha val="70000"/>
                  </a:srgbClr>
                </a:gs>
                <a:gs pos="100000">
                  <a:srgbClr val="663012">
                    <a:alpha val="8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06912" y="1106904"/>
              <a:ext cx="4565537" cy="2399130"/>
            </a:xfrm>
            <a:prstGeom prst="rect">
              <a:avLst/>
            </a:prstGeom>
            <a:gradFill flip="none" rotWithShape="1">
              <a:gsLst>
                <a:gs pos="0">
                  <a:srgbClr val="D6B19C">
                    <a:alpha val="50000"/>
                  </a:srgbClr>
                </a:gs>
                <a:gs pos="30000">
                  <a:srgbClr val="D49E6C">
                    <a:alpha val="60000"/>
                  </a:srgbClr>
                </a:gs>
                <a:gs pos="70000">
                  <a:srgbClr val="A65528">
                    <a:alpha val="65000"/>
                  </a:srgbClr>
                </a:gs>
                <a:gs pos="100000">
                  <a:srgbClr val="663012">
                    <a:alpha val="8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480291" y="1893288"/>
            <a:ext cx="7231975" cy="2385860"/>
            <a:chOff x="908840" y="1765979"/>
            <a:chExt cx="7231975" cy="2385860"/>
          </a:xfrm>
        </p:grpSpPr>
        <p:sp>
          <p:nvSpPr>
            <p:cNvPr id="30" name="Rectangle 29"/>
            <p:cNvSpPr/>
            <p:nvPr/>
          </p:nvSpPr>
          <p:spPr>
            <a:xfrm>
              <a:off x="6386938" y="1765979"/>
              <a:ext cx="1753877" cy="2380078"/>
            </a:xfrm>
            <a:prstGeom prst="rect">
              <a:avLst/>
            </a:prstGeom>
            <a:gradFill flip="none" rotWithShape="1">
              <a:gsLst>
                <a:gs pos="0">
                  <a:srgbClr val="D6B19C">
                    <a:alpha val="50000"/>
                  </a:srgbClr>
                </a:gs>
                <a:gs pos="30000">
                  <a:srgbClr val="D49E6C">
                    <a:alpha val="60000"/>
                  </a:srgbClr>
                </a:gs>
                <a:gs pos="70000">
                  <a:srgbClr val="A65528">
                    <a:alpha val="70000"/>
                  </a:srgbClr>
                </a:gs>
                <a:gs pos="100000">
                  <a:srgbClr val="663012">
                    <a:alpha val="8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8840" y="1765979"/>
              <a:ext cx="5478098" cy="2385860"/>
            </a:xfrm>
            <a:prstGeom prst="rect">
              <a:avLst/>
            </a:prstGeom>
            <a:gradFill flip="none" rotWithShape="1">
              <a:gsLst>
                <a:gs pos="0">
                  <a:srgbClr val="D6B19C">
                    <a:alpha val="25000"/>
                  </a:srgbClr>
                </a:gs>
                <a:gs pos="30000">
                  <a:srgbClr val="D49E6C">
                    <a:alpha val="25000"/>
                  </a:srgbClr>
                </a:gs>
                <a:gs pos="70000">
                  <a:srgbClr val="A65528">
                    <a:alpha val="25000"/>
                  </a:srgbClr>
                </a:gs>
                <a:gs pos="100000">
                  <a:srgbClr val="663012">
                    <a:alpha val="8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64473" y="3490889"/>
            <a:ext cx="1611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000" dirty="0"/>
              <a:t>Positive resist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499255" y="1694038"/>
            <a:ext cx="4090792" cy="2557201"/>
            <a:chOff x="2975255" y="907653"/>
            <a:chExt cx="4090792" cy="2557201"/>
          </a:xfrm>
        </p:grpSpPr>
        <p:sp>
          <p:nvSpPr>
            <p:cNvPr id="19" name="Trapèze 18"/>
            <p:cNvSpPr/>
            <p:nvPr/>
          </p:nvSpPr>
          <p:spPr>
            <a:xfrm>
              <a:off x="5802731" y="907653"/>
              <a:ext cx="1263316" cy="2545169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èze 16"/>
            <p:cNvSpPr/>
            <p:nvPr/>
          </p:nvSpPr>
          <p:spPr>
            <a:xfrm>
              <a:off x="2975255" y="907653"/>
              <a:ext cx="1263316" cy="2557201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77EE2A-4135-47D5-B14F-B32B5F4E6069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2432839" y="4239207"/>
            <a:ext cx="7263610" cy="1463284"/>
          </a:xfrm>
          <a:custGeom>
            <a:avLst/>
            <a:gdLst>
              <a:gd name="connsiteX0" fmla="*/ 12031 w 2671010"/>
              <a:gd name="connsiteY0" fmla="*/ 0 h 1804737"/>
              <a:gd name="connsiteX1" fmla="*/ 12031 w 2671010"/>
              <a:gd name="connsiteY1" fmla="*/ 0 h 1804737"/>
              <a:gd name="connsiteX2" fmla="*/ 2671010 w 2671010"/>
              <a:gd name="connsiteY2" fmla="*/ 0 h 1804737"/>
              <a:gd name="connsiteX3" fmla="*/ 2298031 w 2671010"/>
              <a:gd name="connsiteY3" fmla="*/ 1804737 h 1804737"/>
              <a:gd name="connsiteX4" fmla="*/ 0 w 2671010"/>
              <a:gd name="connsiteY4" fmla="*/ 1804737 h 1804737"/>
              <a:gd name="connsiteX5" fmla="*/ 12031 w 2671010"/>
              <a:gd name="connsiteY5" fmla="*/ 0 h 1804737"/>
              <a:gd name="connsiteX0" fmla="*/ 12031 w 2675549"/>
              <a:gd name="connsiteY0" fmla="*/ 0 h 1804737"/>
              <a:gd name="connsiteX1" fmla="*/ 12031 w 2675549"/>
              <a:gd name="connsiteY1" fmla="*/ 0 h 1804737"/>
              <a:gd name="connsiteX2" fmla="*/ 2671010 w 2675549"/>
              <a:gd name="connsiteY2" fmla="*/ 0 h 1804737"/>
              <a:gd name="connsiteX3" fmla="*/ 2675549 w 2675549"/>
              <a:gd name="connsiteY3" fmla="*/ 1804737 h 1804737"/>
              <a:gd name="connsiteX4" fmla="*/ 0 w 2675549"/>
              <a:gd name="connsiteY4" fmla="*/ 1804737 h 1804737"/>
              <a:gd name="connsiteX5" fmla="*/ 12031 w 2675549"/>
              <a:gd name="connsiteY5" fmla="*/ 0 h 1804737"/>
              <a:gd name="connsiteX0" fmla="*/ 809 w 2680740"/>
              <a:gd name="connsiteY0" fmla="*/ 0 h 1804737"/>
              <a:gd name="connsiteX1" fmla="*/ 17222 w 2680740"/>
              <a:gd name="connsiteY1" fmla="*/ 0 h 1804737"/>
              <a:gd name="connsiteX2" fmla="*/ 2676201 w 2680740"/>
              <a:gd name="connsiteY2" fmla="*/ 0 h 1804737"/>
              <a:gd name="connsiteX3" fmla="*/ 2680740 w 2680740"/>
              <a:gd name="connsiteY3" fmla="*/ 1804737 h 1804737"/>
              <a:gd name="connsiteX4" fmla="*/ 5191 w 2680740"/>
              <a:gd name="connsiteY4" fmla="*/ 1804737 h 1804737"/>
              <a:gd name="connsiteX5" fmla="*/ 809 w 2680740"/>
              <a:gd name="connsiteY5" fmla="*/ 0 h 180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0740" h="1804737">
                <a:moveTo>
                  <a:pt x="809" y="0"/>
                </a:moveTo>
                <a:lnTo>
                  <a:pt x="17222" y="0"/>
                </a:lnTo>
                <a:lnTo>
                  <a:pt x="2676201" y="0"/>
                </a:lnTo>
                <a:lnTo>
                  <a:pt x="2680740" y="1804737"/>
                </a:lnTo>
                <a:lnTo>
                  <a:pt x="5191" y="1804737"/>
                </a:lnTo>
                <a:cubicBezTo>
                  <a:pt x="9201" y="1203158"/>
                  <a:pt x="-3201" y="601579"/>
                  <a:pt x="80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32840" y="4498927"/>
            <a:ext cx="1535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000" dirty="0"/>
              <a:t>Substrate : Si</a:t>
            </a:r>
          </a:p>
        </p:txBody>
      </p:sp>
    </p:spTree>
    <p:extLst>
      <p:ext uri="{BB962C8B-B14F-4D97-AF65-F5344CB8AC3E}">
        <p14:creationId xmlns:p14="http://schemas.microsoft.com/office/powerpoint/2010/main" val="34386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672DACB-C7BD-4A69-A56F-06036678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Purpose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211474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fr-FR" sz="3600" b="1" dirty="0"/>
              <a:t>Overview of E-Beam Lithography (EBL):</a:t>
            </a:r>
          </a:p>
          <a:p>
            <a:pPr marL="895350" lvl="1" indent="-438150">
              <a:lnSpc>
                <a:spcPct val="150000"/>
              </a:lnSpc>
              <a:buClr>
                <a:srgbClr val="00B0F0"/>
              </a:buClr>
              <a:buSzPct val="75000"/>
              <a:buFont typeface="Wingdings" panose="05000000000000000000" pitchFamily="2" charset="2"/>
              <a:buChar char="F"/>
            </a:pPr>
            <a:r>
              <a:rPr lang="en-US" altLang="fr-FR" sz="3200" dirty="0"/>
              <a:t>Knowledge, concepts, tools, tips, tricks</a:t>
            </a:r>
          </a:p>
          <a:p>
            <a:pPr marL="895350" lvl="1" indent="-438150">
              <a:lnSpc>
                <a:spcPct val="150000"/>
              </a:lnSpc>
              <a:buClr>
                <a:srgbClr val="00B0F0"/>
              </a:buClr>
              <a:buSzPct val="75000"/>
              <a:buFont typeface="Wingdings" panose="05000000000000000000" pitchFamily="2" charset="2"/>
              <a:buChar char="F"/>
            </a:pPr>
            <a:r>
              <a:rPr lang="en-US" sz="3200" b="1" dirty="0"/>
              <a:t>2h … I made choices !</a:t>
            </a:r>
            <a:endParaRPr lang="en-US" altLang="fr-FR" sz="3200" dirty="0"/>
          </a:p>
          <a:p>
            <a:pPr>
              <a:lnSpc>
                <a:spcPct val="150000"/>
              </a:lnSpc>
              <a:buClr>
                <a:srgbClr val="00B0F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fr-FR" sz="3600" b="1" dirty="0"/>
              <a:t>Focus on 1 kind of equipment:</a:t>
            </a:r>
          </a:p>
          <a:p>
            <a:pPr marL="895350" lvl="1" indent="-438150">
              <a:lnSpc>
                <a:spcPct val="150000"/>
              </a:lnSpc>
              <a:buClr>
                <a:srgbClr val="00B0F0"/>
              </a:buClr>
              <a:buSzPct val="75000"/>
              <a:buFont typeface="Wingdings" panose="05000000000000000000" pitchFamily="2" charset="2"/>
              <a:buChar char="F"/>
            </a:pPr>
            <a:r>
              <a:rPr lang="en-US" altLang="fr-FR" sz="3200" dirty="0"/>
              <a:t># UTT one </a:t>
            </a:r>
            <a:r>
              <a:rPr lang="en-US" altLang="fr-FR" sz="3200" dirty="0">
                <a:sym typeface="Wingdings" panose="05000000000000000000" pitchFamily="2" charset="2"/>
              </a:rPr>
              <a:t></a:t>
            </a:r>
            <a:endParaRPr lang="en-US" altLang="fr-FR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4B345-258B-490A-9983-457D7B2313A3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Prolegomena</a:t>
            </a:r>
          </a:p>
        </p:txBody>
      </p:sp>
    </p:spTree>
    <p:extLst>
      <p:ext uri="{BB962C8B-B14F-4D97-AF65-F5344CB8AC3E}">
        <p14:creationId xmlns:p14="http://schemas.microsoft.com/office/powerpoint/2010/main" val="27990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Developing: proximity effects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B75C9-CA9D-4377-A83C-5BCDE3B8F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Molecular weight modification is additive on organic polymers</a:t>
            </a:r>
          </a:p>
          <a:p>
            <a:pPr marL="0" indent="0">
              <a:buNone/>
            </a:pPr>
            <a:r>
              <a:rPr lang="en-US" dirty="0"/>
              <a:t>… and can lead to proximity effect: </a:t>
            </a:r>
            <a:r>
              <a:rPr lang="en-US" dirty="0">
                <a:sym typeface="Wingdings" panose="05000000000000000000" pitchFamily="2" charset="2"/>
              </a:rPr>
              <a:t> </a:t>
            </a:r>
            <a:r>
              <a:rPr lang="en-US" dirty="0"/>
              <a:t>resolution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2" name="Freeform 2"/>
          <p:cNvSpPr>
            <a:spLocks/>
          </p:cNvSpPr>
          <p:nvPr/>
        </p:nvSpPr>
        <p:spPr bwMode="auto">
          <a:xfrm>
            <a:off x="2229858" y="3183975"/>
            <a:ext cx="6388361" cy="2554961"/>
          </a:xfrm>
          <a:custGeom>
            <a:avLst/>
            <a:gdLst>
              <a:gd name="T0" fmla="*/ 0 w 3048"/>
              <a:gd name="T1" fmla="*/ 823 h 831"/>
              <a:gd name="T2" fmla="*/ 839 w 3048"/>
              <a:gd name="T3" fmla="*/ 641 h 831"/>
              <a:gd name="T4" fmla="*/ 1224 w 3048"/>
              <a:gd name="T5" fmla="*/ 15 h 831"/>
              <a:gd name="T6" fmla="*/ 1461 w 3048"/>
              <a:gd name="T7" fmla="*/ 410 h 831"/>
              <a:gd name="T8" fmla="*/ 1669 w 3048"/>
              <a:gd name="T9" fmla="*/ 15 h 831"/>
              <a:gd name="T10" fmla="*/ 2077 w 3048"/>
              <a:gd name="T11" fmla="*/ 627 h 831"/>
              <a:gd name="T12" fmla="*/ 3048 w 3048"/>
              <a:gd name="T13" fmla="*/ 831 h 831"/>
              <a:gd name="T14" fmla="*/ 0 w 3048"/>
              <a:gd name="T15" fmla="*/ 823 h 831"/>
              <a:gd name="connsiteX0" fmla="*/ 0 w 10000"/>
              <a:gd name="connsiteY0" fmla="*/ 9728 h 9824"/>
              <a:gd name="connsiteX1" fmla="*/ 2753 w 10000"/>
              <a:gd name="connsiteY1" fmla="*/ 7538 h 9824"/>
              <a:gd name="connsiteX2" fmla="*/ 4016 w 10000"/>
              <a:gd name="connsiteY2" fmla="*/ 5 h 9824"/>
              <a:gd name="connsiteX3" fmla="*/ 4731 w 10000"/>
              <a:gd name="connsiteY3" fmla="*/ 4758 h 9824"/>
              <a:gd name="connsiteX4" fmla="*/ 5476 w 10000"/>
              <a:gd name="connsiteY4" fmla="*/ 5 h 9824"/>
              <a:gd name="connsiteX5" fmla="*/ 6814 w 10000"/>
              <a:gd name="connsiteY5" fmla="*/ 7369 h 9824"/>
              <a:gd name="connsiteX6" fmla="*/ 10000 w 10000"/>
              <a:gd name="connsiteY6" fmla="*/ 9824 h 9824"/>
              <a:gd name="connsiteX7" fmla="*/ 0 w 10000"/>
              <a:gd name="connsiteY7" fmla="*/ 9728 h 9824"/>
              <a:gd name="connsiteX0" fmla="*/ 0 w 10346"/>
              <a:gd name="connsiteY0" fmla="*/ 9962 h 10000"/>
              <a:gd name="connsiteX1" fmla="*/ 3099 w 10346"/>
              <a:gd name="connsiteY1" fmla="*/ 7673 h 10000"/>
              <a:gd name="connsiteX2" fmla="*/ 4362 w 10346"/>
              <a:gd name="connsiteY2" fmla="*/ 5 h 10000"/>
              <a:gd name="connsiteX3" fmla="*/ 5077 w 10346"/>
              <a:gd name="connsiteY3" fmla="*/ 4843 h 10000"/>
              <a:gd name="connsiteX4" fmla="*/ 5822 w 10346"/>
              <a:gd name="connsiteY4" fmla="*/ 5 h 10000"/>
              <a:gd name="connsiteX5" fmla="*/ 7160 w 10346"/>
              <a:gd name="connsiteY5" fmla="*/ 7501 h 10000"/>
              <a:gd name="connsiteX6" fmla="*/ 10346 w 10346"/>
              <a:gd name="connsiteY6" fmla="*/ 10000 h 10000"/>
              <a:gd name="connsiteX7" fmla="*/ 0 w 10346"/>
              <a:gd name="connsiteY7" fmla="*/ 9962 h 10000"/>
              <a:gd name="connsiteX0" fmla="*/ 0 w 10346"/>
              <a:gd name="connsiteY0" fmla="*/ 9991 h 10029"/>
              <a:gd name="connsiteX1" fmla="*/ 3099 w 10346"/>
              <a:gd name="connsiteY1" fmla="*/ 7702 h 10029"/>
              <a:gd name="connsiteX2" fmla="*/ 4300 w 10346"/>
              <a:gd name="connsiteY2" fmla="*/ 4 h 10029"/>
              <a:gd name="connsiteX3" fmla="*/ 5077 w 10346"/>
              <a:gd name="connsiteY3" fmla="*/ 4872 h 10029"/>
              <a:gd name="connsiteX4" fmla="*/ 5822 w 10346"/>
              <a:gd name="connsiteY4" fmla="*/ 34 h 10029"/>
              <a:gd name="connsiteX5" fmla="*/ 7160 w 10346"/>
              <a:gd name="connsiteY5" fmla="*/ 7530 h 10029"/>
              <a:gd name="connsiteX6" fmla="*/ 10346 w 10346"/>
              <a:gd name="connsiteY6" fmla="*/ 10029 h 10029"/>
              <a:gd name="connsiteX7" fmla="*/ 0 w 10346"/>
              <a:gd name="connsiteY7" fmla="*/ 9991 h 10029"/>
              <a:gd name="connsiteX0" fmla="*/ 0 w 10346"/>
              <a:gd name="connsiteY0" fmla="*/ 9991 h 10029"/>
              <a:gd name="connsiteX1" fmla="*/ 3099 w 10346"/>
              <a:gd name="connsiteY1" fmla="*/ 7702 h 10029"/>
              <a:gd name="connsiteX2" fmla="*/ 4300 w 10346"/>
              <a:gd name="connsiteY2" fmla="*/ 4 h 10029"/>
              <a:gd name="connsiteX3" fmla="*/ 5077 w 10346"/>
              <a:gd name="connsiteY3" fmla="*/ 4872 h 10029"/>
              <a:gd name="connsiteX4" fmla="*/ 5822 w 10346"/>
              <a:gd name="connsiteY4" fmla="*/ 34 h 10029"/>
              <a:gd name="connsiteX5" fmla="*/ 7160 w 10346"/>
              <a:gd name="connsiteY5" fmla="*/ 7530 h 10029"/>
              <a:gd name="connsiteX6" fmla="*/ 10346 w 10346"/>
              <a:gd name="connsiteY6" fmla="*/ 10029 h 10029"/>
              <a:gd name="connsiteX7" fmla="*/ 0 w 10346"/>
              <a:gd name="connsiteY7" fmla="*/ 9991 h 10029"/>
              <a:gd name="connsiteX0" fmla="*/ 0 w 10346"/>
              <a:gd name="connsiteY0" fmla="*/ 9991 h 10029"/>
              <a:gd name="connsiteX1" fmla="*/ 3099 w 10346"/>
              <a:gd name="connsiteY1" fmla="*/ 7702 h 10029"/>
              <a:gd name="connsiteX2" fmla="*/ 4300 w 10346"/>
              <a:gd name="connsiteY2" fmla="*/ 4 h 10029"/>
              <a:gd name="connsiteX3" fmla="*/ 5077 w 10346"/>
              <a:gd name="connsiteY3" fmla="*/ 4872 h 10029"/>
              <a:gd name="connsiteX4" fmla="*/ 5822 w 10346"/>
              <a:gd name="connsiteY4" fmla="*/ 34 h 10029"/>
              <a:gd name="connsiteX5" fmla="*/ 7160 w 10346"/>
              <a:gd name="connsiteY5" fmla="*/ 7530 h 10029"/>
              <a:gd name="connsiteX6" fmla="*/ 10346 w 10346"/>
              <a:gd name="connsiteY6" fmla="*/ 10029 h 10029"/>
              <a:gd name="connsiteX7" fmla="*/ 0 w 10346"/>
              <a:gd name="connsiteY7" fmla="*/ 9991 h 10029"/>
              <a:gd name="connsiteX0" fmla="*/ 0 w 10346"/>
              <a:gd name="connsiteY0" fmla="*/ 9991 h 10029"/>
              <a:gd name="connsiteX1" fmla="*/ 3099 w 10346"/>
              <a:gd name="connsiteY1" fmla="*/ 7702 h 10029"/>
              <a:gd name="connsiteX2" fmla="*/ 4300 w 10346"/>
              <a:gd name="connsiteY2" fmla="*/ 4 h 10029"/>
              <a:gd name="connsiteX3" fmla="*/ 5077 w 10346"/>
              <a:gd name="connsiteY3" fmla="*/ 4872 h 10029"/>
              <a:gd name="connsiteX4" fmla="*/ 5822 w 10346"/>
              <a:gd name="connsiteY4" fmla="*/ 34 h 10029"/>
              <a:gd name="connsiteX5" fmla="*/ 7160 w 10346"/>
              <a:gd name="connsiteY5" fmla="*/ 7530 h 10029"/>
              <a:gd name="connsiteX6" fmla="*/ 10346 w 10346"/>
              <a:gd name="connsiteY6" fmla="*/ 10029 h 10029"/>
              <a:gd name="connsiteX7" fmla="*/ 0 w 10346"/>
              <a:gd name="connsiteY7" fmla="*/ 9991 h 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46" h="10029">
                <a:moveTo>
                  <a:pt x="0" y="9991"/>
                </a:moveTo>
                <a:cubicBezTo>
                  <a:pt x="1542" y="8999"/>
                  <a:pt x="2382" y="9366"/>
                  <a:pt x="3099" y="7702"/>
                </a:cubicBezTo>
                <a:cubicBezTo>
                  <a:pt x="3816" y="6038"/>
                  <a:pt x="4011" y="90"/>
                  <a:pt x="4300" y="4"/>
                </a:cubicBezTo>
                <a:cubicBezTo>
                  <a:pt x="4588" y="-180"/>
                  <a:pt x="4823" y="4867"/>
                  <a:pt x="5077" y="4872"/>
                </a:cubicBezTo>
                <a:cubicBezTo>
                  <a:pt x="5331" y="4877"/>
                  <a:pt x="5448" y="230"/>
                  <a:pt x="5822" y="34"/>
                </a:cubicBezTo>
                <a:cubicBezTo>
                  <a:pt x="6179" y="-52"/>
                  <a:pt x="6471" y="6391"/>
                  <a:pt x="7160" y="7530"/>
                </a:cubicBezTo>
                <a:cubicBezTo>
                  <a:pt x="7820" y="8693"/>
                  <a:pt x="8968" y="9135"/>
                  <a:pt x="10346" y="10029"/>
                </a:cubicBezTo>
                <a:lnTo>
                  <a:pt x="0" y="9991"/>
                </a:lnTo>
                <a:close/>
              </a:path>
            </a:pathLst>
          </a:custGeom>
          <a:solidFill>
            <a:srgbClr val="FF99CC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noAutofit/>
          </a:bodyPr>
          <a:lstStyle/>
          <a:p>
            <a:endParaRPr lang="en-US"/>
          </a:p>
        </p:txBody>
      </p:sp>
      <p:grpSp>
        <p:nvGrpSpPr>
          <p:cNvPr id="44" name="Group 15"/>
          <p:cNvGrpSpPr>
            <a:grpSpLocks/>
          </p:cNvGrpSpPr>
          <p:nvPr/>
        </p:nvGrpSpPr>
        <p:grpSpPr bwMode="auto">
          <a:xfrm>
            <a:off x="2235231" y="3648494"/>
            <a:ext cx="6298242" cy="2084059"/>
            <a:chOff x="980" y="2269"/>
            <a:chExt cx="3145" cy="659"/>
          </a:xfrm>
        </p:grpSpPr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980" y="2807"/>
              <a:ext cx="2593" cy="118"/>
            </a:xfrm>
            <a:custGeom>
              <a:avLst/>
              <a:gdLst>
                <a:gd name="T0" fmla="*/ 0 w 2593"/>
                <a:gd name="T1" fmla="*/ 200 h 200"/>
                <a:gd name="T2" fmla="*/ 986 w 2593"/>
                <a:gd name="T3" fmla="*/ 35 h 200"/>
                <a:gd name="T4" fmla="*/ 1548 w 2593"/>
                <a:gd name="T5" fmla="*/ 27 h 200"/>
                <a:gd name="T6" fmla="*/ 2593 w 2593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3" h="200">
                  <a:moveTo>
                    <a:pt x="0" y="200"/>
                  </a:moveTo>
                  <a:cubicBezTo>
                    <a:pt x="255" y="169"/>
                    <a:pt x="728" y="64"/>
                    <a:pt x="986" y="35"/>
                  </a:cubicBezTo>
                  <a:cubicBezTo>
                    <a:pt x="1244" y="6"/>
                    <a:pt x="1280" y="0"/>
                    <a:pt x="1548" y="27"/>
                  </a:cubicBezTo>
                  <a:cubicBezTo>
                    <a:pt x="1816" y="54"/>
                    <a:pt x="2356" y="161"/>
                    <a:pt x="2593" y="200"/>
                  </a:cubicBezTo>
                </a:path>
              </a:pathLst>
            </a:custGeom>
            <a:pattFill prst="pct75">
              <a:fgClr>
                <a:srgbClr val="9900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25400" cap="flat" cmpd="sng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1532" y="2806"/>
              <a:ext cx="2593" cy="118"/>
            </a:xfrm>
            <a:custGeom>
              <a:avLst/>
              <a:gdLst>
                <a:gd name="T0" fmla="*/ 0 w 2593"/>
                <a:gd name="T1" fmla="*/ 200 h 200"/>
                <a:gd name="T2" fmla="*/ 986 w 2593"/>
                <a:gd name="T3" fmla="*/ 35 h 200"/>
                <a:gd name="T4" fmla="*/ 1548 w 2593"/>
                <a:gd name="T5" fmla="*/ 27 h 200"/>
                <a:gd name="T6" fmla="*/ 2593 w 2593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3" h="200">
                  <a:moveTo>
                    <a:pt x="0" y="200"/>
                  </a:moveTo>
                  <a:cubicBezTo>
                    <a:pt x="255" y="169"/>
                    <a:pt x="728" y="64"/>
                    <a:pt x="986" y="35"/>
                  </a:cubicBezTo>
                  <a:cubicBezTo>
                    <a:pt x="1244" y="6"/>
                    <a:pt x="1280" y="0"/>
                    <a:pt x="1548" y="27"/>
                  </a:cubicBezTo>
                  <a:cubicBezTo>
                    <a:pt x="1816" y="54"/>
                    <a:pt x="2356" y="161"/>
                    <a:pt x="2593" y="200"/>
                  </a:cubicBezTo>
                </a:path>
              </a:pathLst>
            </a:custGeom>
            <a:pattFill prst="pct75">
              <a:fgClr>
                <a:srgbClr val="990033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25400" cap="flat" cmpd="sng">
              <a:solidFill>
                <a:srgbClr val="9900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endParaRPr lang="en-US"/>
            </a:p>
          </p:txBody>
        </p:sp>
        <p:grpSp>
          <p:nvGrpSpPr>
            <p:cNvPr id="47" name="Group 18"/>
            <p:cNvGrpSpPr>
              <a:grpSpLocks/>
            </p:cNvGrpSpPr>
            <p:nvPr/>
          </p:nvGrpSpPr>
          <p:grpSpPr bwMode="auto">
            <a:xfrm>
              <a:off x="1857" y="2269"/>
              <a:ext cx="1344" cy="659"/>
              <a:chOff x="1857" y="2269"/>
              <a:chExt cx="1344" cy="659"/>
            </a:xfrm>
          </p:grpSpPr>
          <p:sp>
            <p:nvSpPr>
              <p:cNvPr id="48" name="Freeform 19"/>
              <p:cNvSpPr>
                <a:spLocks/>
              </p:cNvSpPr>
              <p:nvPr/>
            </p:nvSpPr>
            <p:spPr bwMode="auto">
              <a:xfrm>
                <a:off x="1857" y="2269"/>
                <a:ext cx="876" cy="654"/>
              </a:xfrm>
              <a:custGeom>
                <a:avLst/>
                <a:gdLst>
                  <a:gd name="T0" fmla="*/ 0 w 876"/>
                  <a:gd name="T1" fmla="*/ 812 h 812"/>
                  <a:gd name="T2" fmla="*/ 447 w 876"/>
                  <a:gd name="T3" fmla="*/ 2 h 812"/>
                  <a:gd name="T4" fmla="*/ 876 w 876"/>
                  <a:gd name="T5" fmla="*/ 810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6" h="812">
                    <a:moveTo>
                      <a:pt x="0" y="812"/>
                    </a:moveTo>
                    <a:cubicBezTo>
                      <a:pt x="412" y="586"/>
                      <a:pt x="330" y="4"/>
                      <a:pt x="447" y="2"/>
                    </a:cubicBezTo>
                    <a:cubicBezTo>
                      <a:pt x="561" y="0"/>
                      <a:pt x="550" y="647"/>
                      <a:pt x="876" y="810"/>
                    </a:cubicBezTo>
                  </a:path>
                </a:pathLst>
              </a:custGeom>
              <a:pattFill prst="pct50">
                <a:fgClr>
                  <a:srgbClr val="990033">
                    <a:alpha val="50000"/>
                  </a:srgbClr>
                </a:fgClr>
                <a:bgClr>
                  <a:srgbClr val="FFFFFF">
                    <a:alpha val="50000"/>
                  </a:srgbClr>
                </a:bgClr>
              </a:pattFill>
              <a:ln w="25400" cap="flat" cmpd="sng">
                <a:solidFill>
                  <a:srgbClr val="9900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2325" y="2274"/>
                <a:ext cx="876" cy="654"/>
              </a:xfrm>
              <a:custGeom>
                <a:avLst/>
                <a:gdLst>
                  <a:gd name="T0" fmla="*/ 0 w 876"/>
                  <a:gd name="T1" fmla="*/ 812 h 812"/>
                  <a:gd name="T2" fmla="*/ 447 w 876"/>
                  <a:gd name="T3" fmla="*/ 2 h 812"/>
                  <a:gd name="T4" fmla="*/ 876 w 876"/>
                  <a:gd name="T5" fmla="*/ 810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6" h="812">
                    <a:moveTo>
                      <a:pt x="0" y="812"/>
                    </a:moveTo>
                    <a:cubicBezTo>
                      <a:pt x="412" y="586"/>
                      <a:pt x="330" y="4"/>
                      <a:pt x="447" y="2"/>
                    </a:cubicBezTo>
                    <a:cubicBezTo>
                      <a:pt x="561" y="0"/>
                      <a:pt x="550" y="647"/>
                      <a:pt x="876" y="810"/>
                    </a:cubicBezTo>
                  </a:path>
                </a:pathLst>
              </a:custGeom>
              <a:pattFill prst="pct50">
                <a:fgClr>
                  <a:srgbClr val="990033">
                    <a:alpha val="50000"/>
                  </a:srgbClr>
                </a:fgClr>
                <a:bgClr>
                  <a:srgbClr val="FFFFFF">
                    <a:alpha val="50000"/>
                  </a:srgbClr>
                </a:bgClr>
              </a:pattFill>
              <a:ln w="25400" cap="flat" cmpd="sng">
                <a:solidFill>
                  <a:srgbClr val="990033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endParaRPr lang="en-US"/>
              </a:p>
            </p:txBody>
          </p:sp>
        </p:grpSp>
      </p:grpSp>
      <p:grpSp>
        <p:nvGrpSpPr>
          <p:cNvPr id="50" name="Group 21"/>
          <p:cNvGrpSpPr>
            <a:grpSpLocks/>
          </p:cNvGrpSpPr>
          <p:nvPr/>
        </p:nvGrpSpPr>
        <p:grpSpPr bwMode="auto">
          <a:xfrm>
            <a:off x="1752600" y="4208320"/>
            <a:ext cx="8272826" cy="648304"/>
            <a:chOff x="739" y="2441"/>
            <a:chExt cx="4131" cy="205"/>
          </a:xfrm>
        </p:grpSpPr>
        <p:sp>
          <p:nvSpPr>
            <p:cNvPr id="51" name="Line 22"/>
            <p:cNvSpPr>
              <a:spLocks noChangeShapeType="1"/>
            </p:cNvSpPr>
            <p:nvPr/>
          </p:nvSpPr>
          <p:spPr bwMode="auto">
            <a:xfrm>
              <a:off x="739" y="2552"/>
              <a:ext cx="3723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52" name="Text Box 23"/>
            <p:cNvSpPr txBox="1">
              <a:spLocks noChangeArrowheads="1"/>
            </p:cNvSpPr>
            <p:nvPr/>
          </p:nvSpPr>
          <p:spPr bwMode="auto">
            <a:xfrm>
              <a:off x="3609" y="2441"/>
              <a:ext cx="1261" cy="205"/>
            </a:xfrm>
            <a:prstGeom prst="rect">
              <a:avLst/>
            </a:prstGeom>
            <a:solidFill>
              <a:srgbClr val="FF6699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/>
                <a:t>development threshold </a:t>
              </a:r>
              <a:r>
                <a:rPr lang="en-US" err="1"/>
                <a:t>D</a:t>
              </a:r>
              <a:r>
                <a:rPr lang="en-US" baseline="-25000" err="1"/>
                <a:t>n</a:t>
              </a:r>
              <a:r>
                <a:rPr lang="en-US" baseline="-25000"/>
                <a:t> </a:t>
              </a:r>
              <a:r>
                <a:rPr lang="en-US"/>
                <a:t>or </a:t>
              </a:r>
              <a:r>
                <a:rPr lang="en-US" err="1"/>
                <a:t>D</a:t>
              </a:r>
              <a:r>
                <a:rPr lang="en-US" baseline="-25000" err="1"/>
                <a:t>p</a:t>
              </a:r>
              <a:endParaRPr lang="en-US" baseline="-25000"/>
            </a:p>
          </p:txBody>
        </p:sp>
      </p:grp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4444223" y="4559341"/>
            <a:ext cx="1884465" cy="1173269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C40285-76BB-4F17-99FC-CFA02671DF7A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9010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e libre 20"/>
          <p:cNvSpPr/>
          <p:nvPr/>
        </p:nvSpPr>
        <p:spPr>
          <a:xfrm>
            <a:off x="2432839" y="4315724"/>
            <a:ext cx="5324972" cy="1198108"/>
          </a:xfrm>
          <a:custGeom>
            <a:avLst/>
            <a:gdLst>
              <a:gd name="connsiteX0" fmla="*/ 12031 w 2671010"/>
              <a:gd name="connsiteY0" fmla="*/ 0 h 1804737"/>
              <a:gd name="connsiteX1" fmla="*/ 12031 w 2671010"/>
              <a:gd name="connsiteY1" fmla="*/ 0 h 1804737"/>
              <a:gd name="connsiteX2" fmla="*/ 2671010 w 2671010"/>
              <a:gd name="connsiteY2" fmla="*/ 0 h 1804737"/>
              <a:gd name="connsiteX3" fmla="*/ 2298031 w 2671010"/>
              <a:gd name="connsiteY3" fmla="*/ 1804737 h 1804737"/>
              <a:gd name="connsiteX4" fmla="*/ 0 w 2671010"/>
              <a:gd name="connsiteY4" fmla="*/ 1804737 h 1804737"/>
              <a:gd name="connsiteX5" fmla="*/ 12031 w 2671010"/>
              <a:gd name="connsiteY5" fmla="*/ 0 h 1804737"/>
              <a:gd name="connsiteX0" fmla="*/ 12031 w 2675549"/>
              <a:gd name="connsiteY0" fmla="*/ 0 h 1804737"/>
              <a:gd name="connsiteX1" fmla="*/ 12031 w 2675549"/>
              <a:gd name="connsiteY1" fmla="*/ 0 h 1804737"/>
              <a:gd name="connsiteX2" fmla="*/ 2671010 w 2675549"/>
              <a:gd name="connsiteY2" fmla="*/ 0 h 1804737"/>
              <a:gd name="connsiteX3" fmla="*/ 2675549 w 2675549"/>
              <a:gd name="connsiteY3" fmla="*/ 1804737 h 1804737"/>
              <a:gd name="connsiteX4" fmla="*/ 0 w 2675549"/>
              <a:gd name="connsiteY4" fmla="*/ 1804737 h 1804737"/>
              <a:gd name="connsiteX5" fmla="*/ 12031 w 2675549"/>
              <a:gd name="connsiteY5" fmla="*/ 0 h 1804737"/>
              <a:gd name="connsiteX0" fmla="*/ 809 w 2680740"/>
              <a:gd name="connsiteY0" fmla="*/ 0 h 1804737"/>
              <a:gd name="connsiteX1" fmla="*/ 17222 w 2680740"/>
              <a:gd name="connsiteY1" fmla="*/ 0 h 1804737"/>
              <a:gd name="connsiteX2" fmla="*/ 2676201 w 2680740"/>
              <a:gd name="connsiteY2" fmla="*/ 0 h 1804737"/>
              <a:gd name="connsiteX3" fmla="*/ 2680740 w 2680740"/>
              <a:gd name="connsiteY3" fmla="*/ 1804737 h 1804737"/>
              <a:gd name="connsiteX4" fmla="*/ 5191 w 2680740"/>
              <a:gd name="connsiteY4" fmla="*/ 1804737 h 1804737"/>
              <a:gd name="connsiteX5" fmla="*/ 809 w 2680740"/>
              <a:gd name="connsiteY5" fmla="*/ 0 h 180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0740" h="1804737">
                <a:moveTo>
                  <a:pt x="809" y="0"/>
                </a:moveTo>
                <a:lnTo>
                  <a:pt x="17222" y="0"/>
                </a:lnTo>
                <a:lnTo>
                  <a:pt x="2676201" y="0"/>
                </a:lnTo>
                <a:lnTo>
                  <a:pt x="2680740" y="1804737"/>
                </a:lnTo>
                <a:lnTo>
                  <a:pt x="5191" y="1804737"/>
                </a:lnTo>
                <a:cubicBezTo>
                  <a:pt x="9201" y="1203158"/>
                  <a:pt x="-3201" y="601579"/>
                  <a:pt x="809" y="0"/>
                </a:cubicBezTo>
                <a:close/>
              </a:path>
            </a:pathLst>
          </a:custGeom>
          <a:solidFill>
            <a:schemeClr val="bg1">
              <a:lumMod val="50000"/>
              <a:alpha val="5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Developing: proximity effects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2840" y="4535503"/>
            <a:ext cx="15358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000" dirty="0"/>
              <a:t>Substrate : Si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FAAA40-3CC5-48C3-89A7-FEE0B92DDB7D}"/>
              </a:ext>
            </a:extLst>
          </p:cNvPr>
          <p:cNvGrpSpPr/>
          <p:nvPr/>
        </p:nvGrpSpPr>
        <p:grpSpPr>
          <a:xfrm>
            <a:off x="2428886" y="1919474"/>
            <a:ext cx="5328925" cy="2376000"/>
            <a:chOff x="2428886" y="1096514"/>
            <a:chExt cx="5328925" cy="2376000"/>
          </a:xfrm>
        </p:grpSpPr>
        <p:sp>
          <p:nvSpPr>
            <p:cNvPr id="10" name="Rectangle 9"/>
            <p:cNvSpPr/>
            <p:nvPr/>
          </p:nvSpPr>
          <p:spPr>
            <a:xfrm>
              <a:off x="2428886" y="1096514"/>
              <a:ext cx="2666440" cy="2376000"/>
            </a:xfrm>
            <a:prstGeom prst="rect">
              <a:avLst/>
            </a:prstGeom>
            <a:gradFill flip="none" rotWithShape="1">
              <a:gsLst>
                <a:gs pos="0">
                  <a:srgbClr val="D6B19C">
                    <a:alpha val="50000"/>
                  </a:srgbClr>
                </a:gs>
                <a:gs pos="47000">
                  <a:srgbClr val="D49E6C">
                    <a:alpha val="60000"/>
                  </a:srgbClr>
                </a:gs>
                <a:gs pos="71000">
                  <a:srgbClr val="BD7A4A"/>
                </a:gs>
                <a:gs pos="98000">
                  <a:srgbClr val="A65528">
                    <a:alpha val="7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Positive resist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15F24D-5843-48F7-8B74-07081DFB146C}"/>
                </a:ext>
              </a:extLst>
            </p:cNvPr>
            <p:cNvSpPr/>
            <p:nvPr/>
          </p:nvSpPr>
          <p:spPr>
            <a:xfrm flipH="1">
              <a:off x="5095325" y="1096514"/>
              <a:ext cx="2662486" cy="2376000"/>
            </a:xfrm>
            <a:prstGeom prst="rect">
              <a:avLst/>
            </a:prstGeom>
            <a:gradFill flip="none" rotWithShape="1">
              <a:gsLst>
                <a:gs pos="0">
                  <a:srgbClr val="D6B19C">
                    <a:alpha val="50000"/>
                  </a:srgbClr>
                </a:gs>
                <a:gs pos="47000">
                  <a:srgbClr val="D49E6C">
                    <a:alpha val="60000"/>
                  </a:srgbClr>
                </a:gs>
                <a:gs pos="71000">
                  <a:srgbClr val="BD7A4A"/>
                </a:gs>
                <a:gs pos="98000">
                  <a:srgbClr val="A65528">
                    <a:alpha val="7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851782" y="1909082"/>
            <a:ext cx="2487084" cy="2385860"/>
            <a:chOff x="2975254" y="895621"/>
            <a:chExt cx="1985193" cy="2557201"/>
          </a:xfrm>
        </p:grpSpPr>
        <p:sp>
          <p:nvSpPr>
            <p:cNvPr id="19" name="Trapèze 18"/>
            <p:cNvSpPr/>
            <p:nvPr/>
          </p:nvSpPr>
          <p:spPr>
            <a:xfrm>
              <a:off x="3372200" y="907653"/>
              <a:ext cx="1588247" cy="2545169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èze 16"/>
            <p:cNvSpPr/>
            <p:nvPr/>
          </p:nvSpPr>
          <p:spPr>
            <a:xfrm>
              <a:off x="2975254" y="895621"/>
              <a:ext cx="1588247" cy="2557201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C0BA971-07DB-4739-9B20-6EB888DA93CF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9758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Exposure: special …</a:t>
            </a:r>
          </a:p>
        </p:txBody>
      </p:sp>
      <p:sp>
        <p:nvSpPr>
          <p:cNvPr id="13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49569" y="2521928"/>
            <a:ext cx="4716426" cy="2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60363" lvl="1" indent="-3603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2 exposures: 20keV – 2keV</a:t>
            </a:r>
          </a:p>
          <a:p>
            <a:pPr marL="360363" lvl="1" indent="-3603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Negative resist</a:t>
            </a:r>
          </a:p>
          <a:p>
            <a:pPr marL="360363" lvl="1" indent="-3603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Design: 2 superimposed perpendicular gratings </a:t>
            </a:r>
          </a:p>
          <a:p>
            <a:pPr marL="360363" lvl="1" indent="-3603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1 development</a:t>
            </a:r>
          </a:p>
          <a:p>
            <a:pPr marL="360363" lvl="1" indent="-3603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Suspended structures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863" y="1719906"/>
            <a:ext cx="5557326" cy="416799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610491" y="4873461"/>
            <a:ext cx="3199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Tilted view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7245976" y="1719906"/>
            <a:ext cx="3457217" cy="2083997"/>
            <a:chOff x="3048000" y="2025061"/>
            <a:chExt cx="3457217" cy="2083997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3048000" y="2025061"/>
              <a:ext cx="97971" cy="2083997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6063343" y="2025061"/>
              <a:ext cx="174171" cy="1959110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3254829" y="2623458"/>
              <a:ext cx="3250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92D050"/>
                  </a:solidFill>
                </a:rPr>
                <a:t>1st grating exposed at 20keV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574864" y="1719906"/>
            <a:ext cx="5474919" cy="2530246"/>
            <a:chOff x="1376887" y="2025061"/>
            <a:chExt cx="5474919" cy="2530246"/>
          </a:xfrm>
        </p:grpSpPr>
        <p:grpSp>
          <p:nvGrpSpPr>
            <p:cNvPr id="18" name="Groupe 17"/>
            <p:cNvGrpSpPr/>
            <p:nvPr/>
          </p:nvGrpSpPr>
          <p:grpSpPr>
            <a:xfrm>
              <a:off x="1376887" y="2025061"/>
              <a:ext cx="5474919" cy="1842269"/>
              <a:chOff x="1376887" y="2025061"/>
              <a:chExt cx="5474919" cy="1842269"/>
            </a:xfrm>
          </p:grpSpPr>
          <p:cxnSp>
            <p:nvCxnSpPr>
              <p:cNvPr id="17" name="Connecteur droit 16"/>
              <p:cNvCxnSpPr/>
              <p:nvPr/>
            </p:nvCxnSpPr>
            <p:spPr>
              <a:xfrm flipH="1">
                <a:off x="1376887" y="2025061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>
                <a:off x="1403350" y="2275432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flipH="1">
                <a:off x="1376887" y="2514759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H="1">
                <a:off x="1376887" y="2677886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H="1">
                <a:off x="1403350" y="2961073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H="1">
                <a:off x="1403350" y="3192415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1403350" y="3519305"/>
                <a:ext cx="5448456" cy="34802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/>
            <p:cNvSpPr txBox="1"/>
            <p:nvPr/>
          </p:nvSpPr>
          <p:spPr>
            <a:xfrm>
              <a:off x="3254827" y="4155197"/>
              <a:ext cx="3120978" cy="40011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2</a:t>
              </a:r>
              <a:r>
                <a:rPr lang="en-US" sz="2000" baseline="30000" dirty="0">
                  <a:solidFill>
                    <a:srgbClr val="FF0000"/>
                  </a:solidFill>
                </a:rPr>
                <a:t>nd</a:t>
              </a:r>
              <a:r>
                <a:rPr lang="en-US" sz="2000" dirty="0">
                  <a:solidFill>
                    <a:srgbClr val="FF0000"/>
                  </a:solidFill>
                </a:rPr>
                <a:t> grating exposed at 2keV</a:t>
              </a:r>
            </a:p>
          </p:txBody>
        </p:sp>
      </p:grpSp>
      <p:grpSp>
        <p:nvGrpSpPr>
          <p:cNvPr id="39" name="Groupe 38"/>
          <p:cNvGrpSpPr/>
          <p:nvPr/>
        </p:nvGrpSpPr>
        <p:grpSpPr>
          <a:xfrm rot="261444">
            <a:off x="8674726" y="3190924"/>
            <a:ext cx="1849736" cy="1140221"/>
            <a:chOff x="4476749" y="3449899"/>
            <a:chExt cx="1849736" cy="1140221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4476749" y="3449899"/>
              <a:ext cx="40822" cy="283584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H="1" flipV="1">
              <a:off x="4544786" y="3984171"/>
              <a:ext cx="87086" cy="599031"/>
            </a:xfrm>
            <a:prstGeom prst="straightConnector1">
              <a:avLst/>
            </a:prstGeom>
            <a:ln w="28575">
              <a:solidFill>
                <a:srgbClr val="FFFFFF"/>
              </a:solidFill>
              <a:headEnd type="none" w="med" len="med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506685" y="3693317"/>
              <a:ext cx="114301" cy="8898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>
              <a:cxnSpLocks/>
            </p:cNvCxnSpPr>
            <p:nvPr/>
          </p:nvCxnSpPr>
          <p:spPr>
            <a:xfrm rot="21338556" flipV="1">
              <a:off x="4630230" y="4540050"/>
              <a:ext cx="1114175" cy="8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 rot="21338556">
              <a:off x="4726966" y="4190010"/>
              <a:ext cx="1599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~100nm</a:t>
              </a:r>
            </a:p>
          </p:txBody>
        </p:sp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4316328F-959A-4E69-A128-30A221544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008" y="1669753"/>
            <a:ext cx="4501058" cy="421974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938C8CB-8632-4316-9D12-5E76676AB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729" y="1671123"/>
            <a:ext cx="4505328" cy="4216778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782D8104-39F6-4B0A-9CC4-9BA7C7A4CEF5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340508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544882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02" name="Rectangle 6"/>
          <p:cNvSpPr>
            <a:spLocks noGrp="1" noChangeArrowheads="1"/>
          </p:cNvSpPr>
          <p:nvPr>
            <p:ph type="title"/>
          </p:nvPr>
        </p:nvSpPr>
        <p:spPr bwMode="auto">
          <a:noFill/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rmAutofit/>
          </a:bodyPr>
          <a:lstStyle/>
          <a:p>
            <a:r>
              <a:rPr lang="en-US" altLang="fr-FR" sz="3600" dirty="0"/>
              <a:t>System composition</a:t>
            </a:r>
            <a:endParaRPr lang="en-US" altLang="fr-FR" sz="3600" i="1" dirty="0"/>
          </a:p>
        </p:txBody>
      </p:sp>
      <p:sp>
        <p:nvSpPr>
          <p:cNvPr id="59289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419223" y="1299309"/>
            <a:ext cx="9953625" cy="45636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800" b="1" dirty="0">
                <a:solidFill>
                  <a:schemeClr val="tx1"/>
                </a:solidFill>
              </a:rPr>
              <a:t>Computer Assisted Design (CAD) software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800" b="1" dirty="0">
                <a:solidFill>
                  <a:schemeClr val="tx1"/>
                </a:solidFill>
              </a:rPr>
              <a:t>Electron optics and detectors</a:t>
            </a:r>
            <a:r>
              <a:rPr lang="en-US" altLang="fr-FR" sz="2400" b="1" dirty="0">
                <a:solidFill>
                  <a:schemeClr val="tx1"/>
                </a:solidFill>
              </a:rPr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400" dirty="0">
                <a:solidFill>
                  <a:schemeClr val="tx1"/>
                </a:solidFill>
              </a:rPr>
              <a:t>SEM-like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400" dirty="0">
                <a:solidFill>
                  <a:schemeClr val="tx1"/>
                </a:solidFill>
              </a:rPr>
              <a:t>SEM imaging capabilities (SE &amp; BSE)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800" b="1" dirty="0">
                <a:solidFill>
                  <a:schemeClr val="tx1"/>
                </a:solidFill>
              </a:rPr>
              <a:t>Beam blanker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800" b="1" dirty="0">
                <a:solidFill>
                  <a:schemeClr val="tx1"/>
                </a:solidFill>
              </a:rPr>
              <a:t>Pattern generator:</a:t>
            </a:r>
            <a:r>
              <a:rPr lang="en-US" altLang="fr-FR" sz="2800" dirty="0">
                <a:solidFill>
                  <a:schemeClr val="tx1"/>
                </a:solidFill>
              </a:rPr>
              <a:t> </a:t>
            </a:r>
            <a:r>
              <a:rPr lang="en-US" altLang="fr-FR" sz="2400" dirty="0">
                <a:solidFill>
                  <a:schemeClr val="tx1"/>
                </a:solidFill>
              </a:rPr>
              <a:t>for beam scanning control (electronics)</a:t>
            </a:r>
            <a:endParaRPr lang="en-US" altLang="fr-FR" sz="28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800" b="1" dirty="0">
                <a:solidFill>
                  <a:schemeClr val="tx1"/>
                </a:solidFill>
              </a:rPr>
              <a:t>Software: </a:t>
            </a:r>
            <a:r>
              <a:rPr lang="en-US" altLang="fr-FR" sz="2400" dirty="0">
                <a:solidFill>
                  <a:schemeClr val="tx1"/>
                </a:solidFill>
              </a:rPr>
              <a:t>link between user / CAD / beam scanning / beam blanking, …</a:t>
            </a:r>
            <a:endParaRPr lang="en-US" altLang="fr-FR" sz="28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F"/>
            </a:pPr>
            <a:r>
              <a:rPr lang="en-US" altLang="fr-FR" sz="2800" b="1" dirty="0">
                <a:solidFill>
                  <a:schemeClr val="tx1"/>
                </a:solidFill>
              </a:rPr>
              <a:t>Minimum configuration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CCFF"/>
              </a:buClr>
              <a:buFont typeface="Wingdings" pitchFamily="2" charset="2"/>
              <a:buChar char="F"/>
            </a:pPr>
            <a:r>
              <a:rPr lang="en-US" altLang="fr-FR" sz="2800" b="1" dirty="0">
                <a:solidFill>
                  <a:schemeClr val="tx1"/>
                </a:solidFill>
              </a:rPr>
              <a:t>Able to work on one field only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6F6856-79D3-4A8D-BAE3-B42CAD90F0F2}"/>
              </a:ext>
            </a:extLst>
          </p:cNvPr>
          <p:cNvSpPr txBox="1"/>
          <p:nvPr/>
        </p:nvSpPr>
        <p:spPr>
          <a:xfrm>
            <a:off x="11623081" y="1213263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26116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2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2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2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2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2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92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2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928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92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89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type="title"/>
          </p:nvPr>
        </p:nvSpPr>
        <p:spPr bwMode="auto">
          <a:noFill/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Autofit/>
          </a:bodyPr>
          <a:lstStyle/>
          <a:p>
            <a:r>
              <a:rPr lang="en-US" altLang="fr-FR" sz="3600" dirty="0"/>
              <a:t>System composition</a:t>
            </a:r>
          </a:p>
        </p:txBody>
      </p:sp>
      <p:sp>
        <p:nvSpPr>
          <p:cNvPr id="619522" name="Rectangle 2"/>
          <p:cNvSpPr>
            <a:spLocks noGrp="1" noChangeArrowheads="1"/>
          </p:cNvSpPr>
          <p:nvPr>
            <p:ph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6088" indent="-44608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b="1" dirty="0">
                <a:solidFill>
                  <a:schemeClr val="tx1"/>
                </a:solidFill>
              </a:rPr>
              <a:t>Pattern bigger than one field: </a:t>
            </a:r>
          </a:p>
          <a:p>
            <a:pPr marL="989013" lvl="1" indent="-36353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F"/>
            </a:pPr>
            <a:r>
              <a:rPr lang="en-US" altLang="fr-FR" sz="2400" dirty="0">
                <a:solidFill>
                  <a:schemeClr val="tx1"/>
                </a:solidFill>
              </a:rPr>
              <a:t>Pattern is cut into fields</a:t>
            </a:r>
          </a:p>
          <a:p>
            <a:pPr marL="989013" lvl="1" indent="-36353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F"/>
            </a:pPr>
            <a:r>
              <a:rPr lang="en-US" altLang="fr-FR" sz="2400" dirty="0">
                <a:solidFill>
                  <a:schemeClr val="tx1"/>
                </a:solidFill>
              </a:rPr>
              <a:t>Fields stitching (≤50nm precision on Raith e-line machine)</a:t>
            </a:r>
          </a:p>
          <a:p>
            <a:pPr marL="446088" indent="-44608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b="1" dirty="0">
                <a:solidFill>
                  <a:schemeClr val="tx1"/>
                </a:solidFill>
              </a:rPr>
              <a:t>Need of a LASER interferometer:</a:t>
            </a:r>
            <a:endParaRPr lang="en-US" altLang="fr-FR" b="1" dirty="0">
              <a:solidFill>
                <a:schemeClr val="tx1"/>
              </a:solidFill>
              <a:sym typeface="Symbol" pitchFamily="18" charset="2"/>
            </a:endParaRPr>
          </a:p>
          <a:p>
            <a:pPr marL="989013" lvl="1" indent="-36353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400" dirty="0">
                <a:solidFill>
                  <a:schemeClr val="tx1"/>
                </a:solidFill>
              </a:rPr>
              <a:t>Position precision measurement: </a:t>
            </a:r>
            <a:r>
              <a:rPr lang="en-US" altLang="fr-FR" sz="2400" dirty="0">
                <a:solidFill>
                  <a:schemeClr val="tx1"/>
                </a:solidFill>
                <a:cs typeface="Arial" charset="0"/>
                <a:sym typeface="Symbol" pitchFamily="18" charset="2"/>
              </a:rPr>
              <a:t>2</a:t>
            </a:r>
            <a:r>
              <a:rPr lang="en-US" altLang="fr-FR" sz="2400" dirty="0">
                <a:solidFill>
                  <a:schemeClr val="tx1"/>
                </a:solidFill>
                <a:sym typeface="Symbol" pitchFamily="18" charset="2"/>
              </a:rPr>
              <a:t>nm or less (0.15nm)</a:t>
            </a:r>
            <a:endParaRPr lang="en-US" altLang="fr-FR" sz="2400" dirty="0">
              <a:solidFill>
                <a:schemeClr val="tx1"/>
              </a:solidFill>
            </a:endParaRPr>
          </a:p>
          <a:p>
            <a:pPr marL="989013" lvl="1" indent="-36353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§"/>
            </a:pPr>
            <a:r>
              <a:rPr lang="en-US" altLang="fr-FR" sz="2400" dirty="0">
                <a:solidFill>
                  <a:schemeClr val="tx1"/>
                </a:solidFill>
              </a:rPr>
              <a:t>Reference for moving</a:t>
            </a:r>
          </a:p>
          <a:p>
            <a:pPr marL="989013" lvl="1" indent="-363538">
              <a:lnSpc>
                <a:spcPct val="90000"/>
              </a:lnSpc>
              <a:spcAft>
                <a:spcPct val="20000"/>
              </a:spcAft>
              <a:buClr>
                <a:srgbClr val="00CCFF"/>
              </a:buClr>
              <a:buFont typeface="Wingdings" pitchFamily="2" charset="2"/>
              <a:buChar char="F"/>
            </a:pPr>
            <a:r>
              <a:rPr lang="en-US" altLang="fr-FR" sz="2400" dirty="0">
                <a:solidFill>
                  <a:schemeClr val="tx1"/>
                </a:solidFill>
              </a:rPr>
              <a:t>Allow field calibration: size, rotation &amp;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AE197-EBC5-447F-8727-6FFD01918C2D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34970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9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9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9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95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1"/>
          <p:cNvGrpSpPr>
            <a:grpSpLocks/>
          </p:cNvGrpSpPr>
          <p:nvPr/>
        </p:nvGrpSpPr>
        <p:grpSpPr bwMode="auto">
          <a:xfrm>
            <a:off x="7365492" y="2734946"/>
            <a:ext cx="1055688" cy="277813"/>
            <a:chOff x="4373" y="1669"/>
            <a:chExt cx="665" cy="175"/>
          </a:xfrm>
        </p:grpSpPr>
        <p:sp>
          <p:nvSpPr>
            <p:cNvPr id="192" name="Line 12"/>
            <p:cNvSpPr>
              <a:spLocks noChangeShapeType="1"/>
            </p:cNvSpPr>
            <p:nvPr/>
          </p:nvSpPr>
          <p:spPr bwMode="auto">
            <a:xfrm>
              <a:off x="4373" y="1843"/>
              <a:ext cx="665" cy="1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3" name="AutoShape 13"/>
            <p:cNvSpPr>
              <a:spLocks noChangeArrowheads="1"/>
            </p:cNvSpPr>
            <p:nvPr/>
          </p:nvSpPr>
          <p:spPr bwMode="auto">
            <a:xfrm rot="5400000" flipV="1">
              <a:off x="4636" y="1615"/>
              <a:ext cx="144" cy="252"/>
            </a:xfrm>
            <a:prstGeom prst="downArrow">
              <a:avLst>
                <a:gd name="adj1" fmla="val 50000"/>
                <a:gd name="adj2" fmla="val 43750"/>
              </a:avLst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4" name="Group 74"/>
          <p:cNvGrpSpPr>
            <a:grpSpLocks/>
          </p:cNvGrpSpPr>
          <p:nvPr/>
        </p:nvGrpSpPr>
        <p:grpSpPr bwMode="auto">
          <a:xfrm>
            <a:off x="8422768" y="2553970"/>
            <a:ext cx="1987550" cy="679450"/>
            <a:chOff x="4290" y="1436"/>
            <a:chExt cx="1252" cy="428"/>
          </a:xfrm>
        </p:grpSpPr>
        <p:sp>
          <p:nvSpPr>
            <p:cNvPr id="245" name="Line 75"/>
            <p:cNvSpPr>
              <a:spLocks noChangeShapeType="1"/>
            </p:cNvSpPr>
            <p:nvPr/>
          </p:nvSpPr>
          <p:spPr bwMode="auto">
            <a:xfrm>
              <a:off x="4290" y="1597"/>
              <a:ext cx="0" cy="267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Line 76"/>
            <p:cNvSpPr>
              <a:spLocks noChangeShapeType="1"/>
            </p:cNvSpPr>
            <p:nvPr/>
          </p:nvSpPr>
          <p:spPr bwMode="auto">
            <a:xfrm flipH="1">
              <a:off x="4663" y="1597"/>
              <a:ext cx="1" cy="267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47" name="Group 77"/>
            <p:cNvGrpSpPr>
              <a:grpSpLocks/>
            </p:cNvGrpSpPr>
            <p:nvPr/>
          </p:nvGrpSpPr>
          <p:grpSpPr bwMode="auto">
            <a:xfrm>
              <a:off x="4682" y="1436"/>
              <a:ext cx="860" cy="328"/>
              <a:chOff x="4810" y="3165"/>
              <a:chExt cx="860" cy="328"/>
            </a:xfrm>
          </p:grpSpPr>
          <p:sp>
            <p:nvSpPr>
              <p:cNvPr id="248" name="Line 78"/>
              <p:cNvSpPr>
                <a:spLocks noChangeShapeType="1"/>
              </p:cNvSpPr>
              <p:nvPr/>
            </p:nvSpPr>
            <p:spPr bwMode="auto">
              <a:xfrm flipH="1">
                <a:off x="4810" y="3327"/>
                <a:ext cx="95" cy="166"/>
              </a:xfrm>
              <a:prstGeom prst="line">
                <a:avLst/>
              </a:prstGeom>
              <a:noFill/>
              <a:ln w="25400">
                <a:solidFill>
                  <a:srgbClr val="00B0F0"/>
                </a:solidFill>
                <a:round/>
                <a:headEnd type="none" w="lg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Rectangle 79"/>
              <p:cNvSpPr>
                <a:spLocks noChangeArrowheads="1"/>
              </p:cNvSpPr>
              <p:nvPr/>
            </p:nvSpPr>
            <p:spPr bwMode="auto">
              <a:xfrm>
                <a:off x="4915" y="3165"/>
                <a:ext cx="755" cy="152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sz="1400" kern="0" dirty="0">
                    <a:solidFill>
                      <a:srgbClr val="010000"/>
                    </a:solidFill>
                  </a:rPr>
                  <a:t>scanning system</a:t>
                </a:r>
              </a:p>
            </p:txBody>
          </p:sp>
        </p:grpSp>
      </p:grpSp>
      <p:grpSp>
        <p:nvGrpSpPr>
          <p:cNvPr id="250" name="Group 80"/>
          <p:cNvGrpSpPr>
            <a:grpSpLocks/>
          </p:cNvGrpSpPr>
          <p:nvPr/>
        </p:nvGrpSpPr>
        <p:grpSpPr bwMode="auto">
          <a:xfrm>
            <a:off x="7370255" y="2727009"/>
            <a:ext cx="1643062" cy="492125"/>
            <a:chOff x="3627" y="1545"/>
            <a:chExt cx="1035" cy="310"/>
          </a:xfrm>
        </p:grpSpPr>
        <p:grpSp>
          <p:nvGrpSpPr>
            <p:cNvPr id="251" name="Group 81"/>
            <p:cNvGrpSpPr>
              <a:grpSpLocks/>
            </p:cNvGrpSpPr>
            <p:nvPr/>
          </p:nvGrpSpPr>
          <p:grpSpPr bwMode="auto">
            <a:xfrm>
              <a:off x="3627" y="1545"/>
              <a:ext cx="665" cy="182"/>
              <a:chOff x="3627" y="1544"/>
              <a:chExt cx="665" cy="182"/>
            </a:xfrm>
          </p:grpSpPr>
          <p:sp>
            <p:nvSpPr>
              <p:cNvPr id="254" name="Line 82"/>
              <p:cNvSpPr>
                <a:spLocks noChangeShapeType="1"/>
              </p:cNvSpPr>
              <p:nvPr/>
            </p:nvSpPr>
            <p:spPr bwMode="auto">
              <a:xfrm>
                <a:off x="3627" y="1725"/>
                <a:ext cx="665" cy="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AutoShape 83"/>
              <p:cNvSpPr>
                <a:spLocks noChangeArrowheads="1"/>
              </p:cNvSpPr>
              <p:nvPr/>
            </p:nvSpPr>
            <p:spPr bwMode="auto">
              <a:xfrm rot="5400000" flipV="1">
                <a:off x="3890" y="1490"/>
                <a:ext cx="144" cy="252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noFill/>
              <a:ln w="38100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52" name="Line 84"/>
            <p:cNvSpPr>
              <a:spLocks noChangeShapeType="1"/>
            </p:cNvSpPr>
            <p:nvPr/>
          </p:nvSpPr>
          <p:spPr bwMode="auto">
            <a:xfrm>
              <a:off x="4288" y="1588"/>
              <a:ext cx="0" cy="267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3" name="Line 85"/>
            <p:cNvSpPr>
              <a:spLocks noChangeShapeType="1"/>
            </p:cNvSpPr>
            <p:nvPr/>
          </p:nvSpPr>
          <p:spPr bwMode="auto">
            <a:xfrm flipH="1">
              <a:off x="4661" y="1588"/>
              <a:ext cx="1" cy="267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altLang="fr-FR" sz="3600" dirty="0"/>
              <a:t>System composition: s</a:t>
            </a:r>
            <a:r>
              <a:rPr lang="en-US" sz="3600" dirty="0"/>
              <a:t>ynoptic</a:t>
            </a:r>
            <a:endParaRPr lang="en-US" dirty="0"/>
          </a:p>
        </p:txBody>
      </p:sp>
      <p:grpSp>
        <p:nvGrpSpPr>
          <p:cNvPr id="177" name="Group 95"/>
          <p:cNvGrpSpPr>
            <a:grpSpLocks/>
          </p:cNvGrpSpPr>
          <p:nvPr/>
        </p:nvGrpSpPr>
        <p:grpSpPr bwMode="auto">
          <a:xfrm>
            <a:off x="7536943" y="5328920"/>
            <a:ext cx="1528763" cy="958850"/>
            <a:chOff x="3732" y="3184"/>
            <a:chExt cx="963" cy="604"/>
          </a:xfrm>
        </p:grpSpPr>
        <p:sp>
          <p:nvSpPr>
            <p:cNvPr id="178" name="Rectangle 53"/>
            <p:cNvSpPr>
              <a:spLocks noChangeArrowheads="1"/>
            </p:cNvSpPr>
            <p:nvPr/>
          </p:nvSpPr>
          <p:spPr bwMode="auto">
            <a:xfrm>
              <a:off x="3732" y="3351"/>
              <a:ext cx="963" cy="295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1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36000" anchor="b"/>
            <a:lstStyle/>
            <a:p>
              <a:pPr algn="ctr" defTabSz="9144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1400" kern="0" dirty="0">
                  <a:solidFill>
                    <a:srgbClr val="010000"/>
                  </a:solidFill>
                </a:rPr>
                <a:t>STAGE</a:t>
              </a:r>
            </a:p>
          </p:txBody>
        </p:sp>
        <p:sp>
          <p:nvSpPr>
            <p:cNvPr id="179" name="Rectangle 54"/>
            <p:cNvSpPr>
              <a:spLocks noChangeArrowheads="1"/>
            </p:cNvSpPr>
            <p:nvPr/>
          </p:nvSpPr>
          <p:spPr bwMode="auto">
            <a:xfrm>
              <a:off x="3975" y="3184"/>
              <a:ext cx="720" cy="167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1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 defTabSz="9144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1400" kern="0" dirty="0">
                  <a:solidFill>
                    <a:srgbClr val="010000"/>
                  </a:solidFill>
                </a:rPr>
                <a:t>sample</a:t>
              </a:r>
            </a:p>
          </p:txBody>
        </p:sp>
        <p:sp>
          <p:nvSpPr>
            <p:cNvPr id="180" name="Oval 55"/>
            <p:cNvSpPr>
              <a:spLocks noChangeArrowheads="1"/>
            </p:cNvSpPr>
            <p:nvPr/>
          </p:nvSpPr>
          <p:spPr bwMode="auto">
            <a:xfrm>
              <a:off x="3825" y="3565"/>
              <a:ext cx="213" cy="223"/>
            </a:xfrm>
            <a:prstGeom prst="ellipse">
              <a:avLst/>
            </a:prstGeom>
            <a:solidFill>
              <a:srgbClr val="99CCFF"/>
            </a:solidFill>
            <a:ln w="25400">
              <a:solidFill>
                <a:srgbClr val="01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Oval 56"/>
            <p:cNvSpPr>
              <a:spLocks noChangeArrowheads="1"/>
            </p:cNvSpPr>
            <p:nvPr/>
          </p:nvSpPr>
          <p:spPr bwMode="auto">
            <a:xfrm>
              <a:off x="4411" y="3562"/>
              <a:ext cx="213" cy="223"/>
            </a:xfrm>
            <a:prstGeom prst="ellipse">
              <a:avLst/>
            </a:prstGeom>
            <a:solidFill>
              <a:srgbClr val="99CCFF"/>
            </a:solidFill>
            <a:ln w="25400">
              <a:solidFill>
                <a:srgbClr val="01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2" name="Text Box 2"/>
          <p:cNvSpPr txBox="1">
            <a:spLocks noChangeArrowheads="1"/>
          </p:cNvSpPr>
          <p:nvPr/>
        </p:nvSpPr>
        <p:spPr bwMode="auto">
          <a:xfrm>
            <a:off x="5837690" y="1876091"/>
            <a:ext cx="1484381" cy="403188"/>
          </a:xfrm>
          <a:prstGeom prst="rect">
            <a:avLst/>
          </a:prstGeom>
          <a:solidFill>
            <a:srgbClr val="99CCFF"/>
          </a:solidFill>
          <a:ln w="25400">
            <a:solidFill>
              <a:srgbClr val="01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914400">
              <a:lnSpc>
                <a:spcPct val="120000"/>
              </a:lnSpc>
              <a:buClr>
                <a:srgbClr val="FF9966"/>
              </a:buClr>
              <a:buSzPct val="50000"/>
              <a:defRPr/>
            </a:pPr>
            <a:r>
              <a:rPr lang="en-US" kern="0">
                <a:solidFill>
                  <a:srgbClr val="010000"/>
                </a:solidFill>
              </a:rPr>
              <a:t>scanning data</a:t>
            </a:r>
          </a:p>
        </p:txBody>
      </p:sp>
      <p:grpSp>
        <p:nvGrpSpPr>
          <p:cNvPr id="183" name="Group 3"/>
          <p:cNvGrpSpPr>
            <a:grpSpLocks/>
          </p:cNvGrpSpPr>
          <p:nvPr/>
        </p:nvGrpSpPr>
        <p:grpSpPr bwMode="auto">
          <a:xfrm>
            <a:off x="6278056" y="2299970"/>
            <a:ext cx="414337" cy="450850"/>
            <a:chOff x="2939" y="1276"/>
            <a:chExt cx="261" cy="284"/>
          </a:xfrm>
        </p:grpSpPr>
        <p:sp>
          <p:nvSpPr>
            <p:cNvPr id="184" name="Line 4"/>
            <p:cNvSpPr>
              <a:spLocks noChangeShapeType="1"/>
            </p:cNvSpPr>
            <p:nvPr/>
          </p:nvSpPr>
          <p:spPr bwMode="auto">
            <a:xfrm flipH="1" flipV="1">
              <a:off x="3199" y="1276"/>
              <a:ext cx="1" cy="2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AutoShape 5"/>
            <p:cNvSpPr>
              <a:spLocks noChangeArrowheads="1"/>
            </p:cNvSpPr>
            <p:nvPr/>
          </p:nvSpPr>
          <p:spPr bwMode="auto">
            <a:xfrm>
              <a:off x="2939" y="1320"/>
              <a:ext cx="171" cy="213"/>
            </a:xfrm>
            <a:prstGeom prst="downArrow">
              <a:avLst>
                <a:gd name="adj1" fmla="val 50000"/>
                <a:gd name="adj2" fmla="val 3114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7" name="Group 7"/>
          <p:cNvGrpSpPr>
            <a:grpSpLocks/>
          </p:cNvGrpSpPr>
          <p:nvPr/>
        </p:nvGrpSpPr>
        <p:grpSpPr bwMode="auto">
          <a:xfrm>
            <a:off x="8063992" y="1371284"/>
            <a:ext cx="1143000" cy="1622425"/>
            <a:chOff x="4064" y="691"/>
            <a:chExt cx="720" cy="1022"/>
          </a:xfrm>
        </p:grpSpPr>
        <p:sp>
          <p:nvSpPr>
            <p:cNvPr id="188" name="Line 8"/>
            <p:cNvSpPr>
              <a:spLocks noChangeShapeType="1"/>
            </p:cNvSpPr>
            <p:nvPr/>
          </p:nvSpPr>
          <p:spPr bwMode="auto">
            <a:xfrm>
              <a:off x="4467" y="1063"/>
              <a:ext cx="0" cy="6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Text Box 9"/>
            <p:cNvSpPr txBox="1">
              <a:spLocks noChangeArrowheads="1"/>
            </p:cNvSpPr>
            <p:nvPr/>
          </p:nvSpPr>
          <p:spPr bwMode="auto">
            <a:xfrm>
              <a:off x="4064" y="691"/>
              <a:ext cx="720" cy="360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1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defTabSz="914400">
                <a:lnSpc>
                  <a:spcPct val="120000"/>
                </a:lnSpc>
                <a:spcBef>
                  <a:spcPct val="50000"/>
                </a:spcBef>
                <a:buClr>
                  <a:srgbClr val="FF9966"/>
                </a:buClr>
                <a:buSzPct val="50000"/>
                <a:defRPr/>
              </a:pPr>
              <a:r>
                <a:rPr lang="en-US" sz="1600" kern="0" dirty="0">
                  <a:solidFill>
                    <a:srgbClr val="010000"/>
                  </a:solidFill>
                </a:rPr>
                <a:t>electron beam</a:t>
              </a:r>
            </a:p>
          </p:txBody>
        </p:sp>
      </p:grpSp>
      <p:sp>
        <p:nvSpPr>
          <p:cNvPr id="190" name="Text Box 10"/>
          <p:cNvSpPr txBox="1">
            <a:spLocks noChangeArrowheads="1"/>
          </p:cNvSpPr>
          <p:nvPr/>
        </p:nvSpPr>
        <p:spPr bwMode="auto">
          <a:xfrm>
            <a:off x="5717667" y="2750821"/>
            <a:ext cx="1652588" cy="735587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>
              <a:lnSpc>
                <a:spcPct val="120000"/>
              </a:lnSpc>
              <a:buClr>
                <a:srgbClr val="FF9966"/>
              </a:buClr>
              <a:buSzPct val="50000"/>
              <a:defRPr/>
            </a:pPr>
            <a:r>
              <a:rPr lang="en-US" kern="0" dirty="0">
                <a:solidFill>
                  <a:srgbClr val="010000"/>
                </a:solidFill>
              </a:rPr>
              <a:t>scanning </a:t>
            </a:r>
          </a:p>
          <a:p>
            <a:pPr algn="ctr" defTabSz="914400">
              <a:lnSpc>
                <a:spcPct val="120000"/>
              </a:lnSpc>
              <a:buClr>
                <a:srgbClr val="FF9966"/>
              </a:buClr>
              <a:buSzPct val="50000"/>
              <a:defRPr/>
            </a:pPr>
            <a:r>
              <a:rPr lang="en-US" kern="0" dirty="0">
                <a:solidFill>
                  <a:srgbClr val="010000"/>
                </a:solidFill>
              </a:rPr>
              <a:t>amplifier</a:t>
            </a:r>
          </a:p>
        </p:txBody>
      </p:sp>
      <p:grpSp>
        <p:nvGrpSpPr>
          <p:cNvPr id="194" name="Group 14"/>
          <p:cNvGrpSpPr>
            <a:grpSpLocks/>
          </p:cNvGrpSpPr>
          <p:nvPr/>
        </p:nvGrpSpPr>
        <p:grpSpPr bwMode="auto">
          <a:xfrm>
            <a:off x="6344723" y="4468496"/>
            <a:ext cx="352424" cy="1222375"/>
            <a:chOff x="2981" y="2642"/>
            <a:chExt cx="222" cy="770"/>
          </a:xfrm>
        </p:grpSpPr>
        <p:sp>
          <p:nvSpPr>
            <p:cNvPr id="195" name="Line 15"/>
            <p:cNvSpPr>
              <a:spLocks noChangeShapeType="1"/>
            </p:cNvSpPr>
            <p:nvPr/>
          </p:nvSpPr>
          <p:spPr bwMode="auto">
            <a:xfrm flipV="1">
              <a:off x="3200" y="2642"/>
              <a:ext cx="3" cy="77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6" name="AutoShape 16"/>
            <p:cNvSpPr>
              <a:spLocks noChangeArrowheads="1"/>
            </p:cNvSpPr>
            <p:nvPr/>
          </p:nvSpPr>
          <p:spPr bwMode="auto">
            <a:xfrm flipV="1">
              <a:off x="2981" y="2748"/>
              <a:ext cx="171" cy="213"/>
            </a:xfrm>
            <a:prstGeom prst="downArrow">
              <a:avLst>
                <a:gd name="adj1" fmla="val 50000"/>
                <a:gd name="adj2" fmla="val 31140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7" name="Group 17"/>
          <p:cNvGrpSpPr>
            <a:grpSpLocks/>
          </p:cNvGrpSpPr>
          <p:nvPr/>
        </p:nvGrpSpPr>
        <p:grpSpPr bwMode="auto">
          <a:xfrm>
            <a:off x="6557456" y="5132070"/>
            <a:ext cx="992187" cy="317500"/>
            <a:chOff x="3115" y="3060"/>
            <a:chExt cx="625" cy="200"/>
          </a:xfrm>
        </p:grpSpPr>
        <p:sp>
          <p:nvSpPr>
            <p:cNvPr id="198" name="Line 18"/>
            <p:cNvSpPr>
              <a:spLocks noChangeShapeType="1"/>
            </p:cNvSpPr>
            <p:nvPr/>
          </p:nvSpPr>
          <p:spPr bwMode="auto">
            <a:xfrm flipV="1">
              <a:off x="3115" y="3256"/>
              <a:ext cx="625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AutoShape 19"/>
            <p:cNvSpPr>
              <a:spLocks noChangeArrowheads="1"/>
            </p:cNvSpPr>
            <p:nvPr/>
          </p:nvSpPr>
          <p:spPr bwMode="auto">
            <a:xfrm rot="16200000" flipV="1">
              <a:off x="3431" y="3006"/>
              <a:ext cx="144" cy="252"/>
            </a:xfrm>
            <a:prstGeom prst="upDownArrow">
              <a:avLst>
                <a:gd name="adj1" fmla="val 50000"/>
                <a:gd name="adj2" fmla="val 35000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0" name="Text Box 20"/>
          <p:cNvSpPr txBox="1">
            <a:spLocks noChangeArrowheads="1"/>
          </p:cNvSpPr>
          <p:nvPr/>
        </p:nvSpPr>
        <p:spPr bwMode="auto">
          <a:xfrm>
            <a:off x="1732475" y="2560261"/>
            <a:ext cx="35373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7325" indent="-1873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78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kumimoji="0" lang="en-US" sz="1800" dirty="0">
                <a:latin typeface="Arial" charset="0"/>
                <a:sym typeface="Symbol" pitchFamily="18" charset="2"/>
              </a:rPr>
              <a:t>A’: reached position</a:t>
            </a:r>
          </a:p>
          <a:p>
            <a:pPr>
              <a:buClr>
                <a:srgbClr val="FF6699"/>
              </a:buClr>
              <a:buFont typeface="Wingdings" pitchFamily="2" charset="2"/>
              <a:buNone/>
            </a:pPr>
            <a:r>
              <a:rPr kumimoji="0" lang="en-US" sz="1800" dirty="0">
                <a:latin typeface="Arial" charset="0"/>
                <a:sym typeface="Symbol" pitchFamily="18" charset="2"/>
              </a:rPr>
              <a:t>(mechanical precision </a:t>
            </a:r>
            <a:r>
              <a:rPr kumimoji="0" lang="en-US" sz="1800" dirty="0">
                <a:latin typeface="Arial" charset="0"/>
                <a:sym typeface="Wingdings" pitchFamily="2" charset="2"/>
              </a:rPr>
              <a:t></a:t>
            </a:r>
            <a:r>
              <a:rPr kumimoji="0" lang="en-US" sz="1800" dirty="0">
                <a:latin typeface="Arial" charset="0"/>
                <a:sym typeface="Symbol" pitchFamily="18" charset="2"/>
              </a:rPr>
              <a:t> ~1µm)</a:t>
            </a:r>
          </a:p>
        </p:txBody>
      </p:sp>
      <p:grpSp>
        <p:nvGrpSpPr>
          <p:cNvPr id="201" name="Group 94"/>
          <p:cNvGrpSpPr>
            <a:grpSpLocks/>
          </p:cNvGrpSpPr>
          <p:nvPr/>
        </p:nvGrpSpPr>
        <p:grpSpPr bwMode="auto">
          <a:xfrm>
            <a:off x="2622043" y="4468496"/>
            <a:ext cx="3014663" cy="1620838"/>
            <a:chOff x="636" y="2642"/>
            <a:chExt cx="1899" cy="1021"/>
          </a:xfrm>
        </p:grpSpPr>
        <p:sp>
          <p:nvSpPr>
            <p:cNvPr id="202" name="AutoShape 22"/>
            <p:cNvSpPr>
              <a:spLocks noChangeArrowheads="1"/>
            </p:cNvSpPr>
            <p:nvPr/>
          </p:nvSpPr>
          <p:spPr bwMode="auto">
            <a:xfrm>
              <a:off x="1536" y="2870"/>
              <a:ext cx="156" cy="212"/>
            </a:xfrm>
            <a:prstGeom prst="downArrow">
              <a:avLst>
                <a:gd name="adj1" fmla="val 50000"/>
                <a:gd name="adj2" fmla="val 33974"/>
              </a:avLst>
            </a:prstGeom>
            <a:noFill/>
            <a:ln w="254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Line 23"/>
            <p:cNvSpPr>
              <a:spLocks noChangeShapeType="1"/>
            </p:cNvSpPr>
            <p:nvPr/>
          </p:nvSpPr>
          <p:spPr bwMode="auto">
            <a:xfrm flipV="1">
              <a:off x="1492" y="2642"/>
              <a:ext cx="1043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Line 24"/>
            <p:cNvSpPr>
              <a:spLocks noChangeShapeType="1"/>
            </p:cNvSpPr>
            <p:nvPr/>
          </p:nvSpPr>
          <p:spPr bwMode="auto">
            <a:xfrm flipH="1" flipV="1">
              <a:off x="1492" y="2642"/>
              <a:ext cx="0" cy="80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Text Box 25"/>
            <p:cNvSpPr txBox="1">
              <a:spLocks noChangeArrowheads="1"/>
            </p:cNvSpPr>
            <p:nvPr/>
          </p:nvSpPr>
          <p:spPr bwMode="auto">
            <a:xfrm>
              <a:off x="636" y="3431"/>
              <a:ext cx="948" cy="232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FF00FF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>
                <a:lnSpc>
                  <a:spcPct val="120000"/>
                </a:lnSpc>
                <a:buClr>
                  <a:srgbClr val="FF9966"/>
                </a:buClr>
                <a:buSzPct val="50000"/>
                <a:defRPr/>
              </a:pPr>
              <a:r>
                <a:rPr lang="en-US" sz="1600" kern="0">
                  <a:solidFill>
                    <a:srgbClr val="010000"/>
                  </a:solidFill>
                </a:rPr>
                <a:t>piezos amplifier</a:t>
              </a:r>
            </a:p>
          </p:txBody>
        </p:sp>
      </p:grpSp>
      <p:grpSp>
        <p:nvGrpSpPr>
          <p:cNvPr id="206" name="Group 26"/>
          <p:cNvGrpSpPr>
            <a:grpSpLocks/>
          </p:cNvGrpSpPr>
          <p:nvPr/>
        </p:nvGrpSpPr>
        <p:grpSpPr bwMode="auto">
          <a:xfrm>
            <a:off x="5015993" y="4636771"/>
            <a:ext cx="3006725" cy="1065213"/>
            <a:chOff x="2144" y="2748"/>
            <a:chExt cx="1894" cy="671"/>
          </a:xfrm>
        </p:grpSpPr>
        <p:grpSp>
          <p:nvGrpSpPr>
            <p:cNvPr id="207" name="Group 27"/>
            <p:cNvGrpSpPr>
              <a:grpSpLocks/>
            </p:cNvGrpSpPr>
            <p:nvPr/>
          </p:nvGrpSpPr>
          <p:grpSpPr bwMode="auto">
            <a:xfrm>
              <a:off x="2144" y="3137"/>
              <a:ext cx="1147" cy="282"/>
              <a:chOff x="2144" y="3137"/>
              <a:chExt cx="1147" cy="282"/>
            </a:xfrm>
          </p:grpSpPr>
          <p:grpSp>
            <p:nvGrpSpPr>
              <p:cNvPr id="213" name="Group 28"/>
              <p:cNvGrpSpPr>
                <a:grpSpLocks/>
              </p:cNvGrpSpPr>
              <p:nvPr/>
            </p:nvGrpSpPr>
            <p:grpSpPr bwMode="auto">
              <a:xfrm>
                <a:off x="3110" y="3176"/>
                <a:ext cx="181" cy="243"/>
                <a:chOff x="3859" y="3295"/>
                <a:chExt cx="181" cy="243"/>
              </a:xfrm>
            </p:grpSpPr>
            <p:sp>
              <p:nvSpPr>
                <p:cNvPr id="215" name="Rectangle 29"/>
                <p:cNvSpPr>
                  <a:spLocks noChangeArrowheads="1"/>
                </p:cNvSpPr>
                <p:nvPr/>
              </p:nvSpPr>
              <p:spPr bwMode="auto">
                <a:xfrm>
                  <a:off x="3859" y="3295"/>
                  <a:ext cx="180" cy="16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defTabSz="914400"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6" name="Line 30"/>
                <p:cNvSpPr>
                  <a:spLocks noChangeShapeType="1"/>
                </p:cNvSpPr>
                <p:nvPr/>
              </p:nvSpPr>
              <p:spPr bwMode="auto">
                <a:xfrm>
                  <a:off x="3859" y="3296"/>
                  <a:ext cx="179" cy="15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/>
                <a:lstStyle/>
                <a:p>
                  <a:pPr defTabSz="914400"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7" name="Line 31"/>
                <p:cNvSpPr>
                  <a:spLocks noChangeShapeType="1"/>
                </p:cNvSpPr>
                <p:nvPr/>
              </p:nvSpPr>
              <p:spPr bwMode="auto">
                <a:xfrm>
                  <a:off x="3860" y="3456"/>
                  <a:ext cx="92" cy="8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/>
                <a:lstStyle/>
                <a:p>
                  <a:pPr defTabSz="914400"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8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952" y="3456"/>
                  <a:ext cx="88" cy="7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/>
                <a:lstStyle/>
                <a:p>
                  <a:pPr defTabSz="914400"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14" name="Text Box 33"/>
              <p:cNvSpPr txBox="1">
                <a:spLocks noChangeArrowheads="1"/>
              </p:cNvSpPr>
              <p:nvPr/>
            </p:nvSpPr>
            <p:spPr bwMode="auto">
              <a:xfrm>
                <a:off x="2144" y="3137"/>
                <a:ext cx="907" cy="232"/>
              </a:xfrm>
              <a:prstGeom prst="rect">
                <a:avLst/>
              </a:prstGeom>
              <a:solidFill>
                <a:srgbClr val="99CCFF"/>
              </a:solidFill>
              <a:ln w="25400">
                <a:solidFill>
                  <a:srgbClr val="01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914400">
                  <a:lnSpc>
                    <a:spcPct val="120000"/>
                  </a:lnSpc>
                  <a:buClr>
                    <a:srgbClr val="FF9966"/>
                  </a:buClr>
                  <a:buSzPct val="50000"/>
                  <a:defRPr/>
                </a:pPr>
                <a:r>
                  <a:rPr lang="en-US" sz="1600" kern="0">
                    <a:solidFill>
                      <a:srgbClr val="010000"/>
                    </a:solidFill>
                  </a:rPr>
                  <a:t>interferometer</a:t>
                </a:r>
              </a:p>
            </p:txBody>
          </p:sp>
        </p:grpSp>
        <p:grpSp>
          <p:nvGrpSpPr>
            <p:cNvPr id="208" name="Group 34"/>
            <p:cNvGrpSpPr>
              <a:grpSpLocks/>
            </p:cNvGrpSpPr>
            <p:nvPr/>
          </p:nvGrpSpPr>
          <p:grpSpPr bwMode="auto">
            <a:xfrm>
              <a:off x="3595" y="2748"/>
              <a:ext cx="443" cy="603"/>
              <a:chOff x="3595" y="2748"/>
              <a:chExt cx="443" cy="603"/>
            </a:xfrm>
          </p:grpSpPr>
          <p:sp>
            <p:nvSpPr>
              <p:cNvPr id="209" name="Rectangle 35"/>
              <p:cNvSpPr>
                <a:spLocks noChangeArrowheads="1"/>
              </p:cNvSpPr>
              <p:nvPr/>
            </p:nvSpPr>
            <p:spPr bwMode="auto">
              <a:xfrm>
                <a:off x="3732" y="3191"/>
                <a:ext cx="162" cy="160"/>
              </a:xfrm>
              <a:prstGeom prst="rect">
                <a:avLst/>
              </a:prstGeom>
              <a:solidFill>
                <a:srgbClr val="99CCFF"/>
              </a:solidFill>
              <a:ln w="25400">
                <a:solidFill>
                  <a:srgbClr val="01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10" name="Group 36"/>
              <p:cNvGrpSpPr>
                <a:grpSpLocks/>
              </p:cNvGrpSpPr>
              <p:nvPr/>
            </p:nvGrpSpPr>
            <p:grpSpPr bwMode="auto">
              <a:xfrm>
                <a:off x="3595" y="2748"/>
                <a:ext cx="443" cy="508"/>
                <a:chOff x="3595" y="2748"/>
                <a:chExt cx="443" cy="508"/>
              </a:xfrm>
            </p:grpSpPr>
            <p:sp>
              <p:nvSpPr>
                <p:cNvPr id="211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817" y="2935"/>
                  <a:ext cx="1" cy="321"/>
                </a:xfrm>
                <a:prstGeom prst="line">
                  <a:avLst/>
                </a:prstGeom>
                <a:noFill/>
                <a:ln w="25400">
                  <a:solidFill>
                    <a:srgbClr val="010000"/>
                  </a:solidFill>
                  <a:round/>
                  <a:headEnd type="triangle" w="lg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/>
                <a:lstStyle/>
                <a:p>
                  <a:pPr defTabSz="914400"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595" y="2748"/>
                  <a:ext cx="443" cy="1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spcBef>
                      <a:spcPct val="50000"/>
                    </a:spcBef>
                    <a:buClr>
                      <a:srgbClr val="FF9966"/>
                    </a:buClr>
                    <a:buSzPct val="50000"/>
                    <a:defRPr/>
                  </a:pPr>
                  <a:r>
                    <a:rPr lang="en-US" sz="1400" kern="0">
                      <a:solidFill>
                        <a:srgbClr val="010000"/>
                      </a:solidFill>
                    </a:rPr>
                    <a:t>mirror</a:t>
                  </a:r>
                </a:p>
              </p:txBody>
            </p:sp>
          </p:grpSp>
        </p:grpSp>
      </p:grpSp>
      <p:sp>
        <p:nvSpPr>
          <p:cNvPr id="219" name="Text Box 40"/>
          <p:cNvSpPr txBox="1">
            <a:spLocks noChangeArrowheads="1"/>
          </p:cNvSpPr>
          <p:nvPr/>
        </p:nvSpPr>
        <p:spPr bwMode="auto">
          <a:xfrm>
            <a:off x="1771370" y="3392851"/>
            <a:ext cx="3498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7325" indent="-1873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78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FF33CC"/>
              </a:buClr>
              <a:buFont typeface="Wingdings" pitchFamily="2" charset="2"/>
              <a:buChar char="§"/>
            </a:pPr>
            <a:r>
              <a:rPr kumimoji="0" lang="en-US" sz="1800" dirty="0">
                <a:solidFill>
                  <a:srgbClr val="FF33CC"/>
                </a:solidFill>
                <a:latin typeface="Arial" charset="0"/>
                <a:sym typeface="Symbol" pitchFamily="18" charset="2"/>
              </a:rPr>
              <a:t>A: position to reach</a:t>
            </a:r>
          </a:p>
          <a:p>
            <a:pPr>
              <a:buClr>
                <a:schemeClr val="hlink"/>
              </a:buClr>
              <a:buFont typeface="Wingdings" pitchFamily="2" charset="2"/>
              <a:buNone/>
            </a:pPr>
            <a:r>
              <a:rPr kumimoji="0" lang="en-US" sz="1800" dirty="0">
                <a:solidFill>
                  <a:srgbClr val="FF33CC"/>
                </a:solidFill>
                <a:latin typeface="Arial" charset="0"/>
                <a:sym typeface="Symbol" pitchFamily="18" charset="2"/>
              </a:rPr>
              <a:t>(precision ~1nm)</a:t>
            </a:r>
          </a:p>
        </p:txBody>
      </p:sp>
      <p:grpSp>
        <p:nvGrpSpPr>
          <p:cNvPr id="220" name="Group 41"/>
          <p:cNvGrpSpPr>
            <a:grpSpLocks/>
          </p:cNvGrpSpPr>
          <p:nvPr/>
        </p:nvGrpSpPr>
        <p:grpSpPr bwMode="auto">
          <a:xfrm>
            <a:off x="7987384" y="4763770"/>
            <a:ext cx="478245" cy="612775"/>
            <a:chOff x="3991" y="2828"/>
            <a:chExt cx="326" cy="386"/>
          </a:xfrm>
        </p:grpSpPr>
        <p:sp>
          <p:nvSpPr>
            <p:cNvPr id="221" name="Text Box 42"/>
            <p:cNvSpPr txBox="1">
              <a:spLocks noChangeArrowheads="1"/>
            </p:cNvSpPr>
            <p:nvPr/>
          </p:nvSpPr>
          <p:spPr bwMode="auto">
            <a:xfrm>
              <a:off x="4088" y="2828"/>
              <a:ext cx="229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>
                <a:lnSpc>
                  <a:spcPct val="120000"/>
                </a:lnSpc>
                <a:buClr>
                  <a:srgbClr val="FF9966"/>
                </a:buClr>
                <a:buSzPct val="50000"/>
                <a:defRPr/>
              </a:pPr>
              <a:r>
                <a:rPr lang="en-US" sz="2400" kern="0" dirty="0">
                  <a:solidFill>
                    <a:srgbClr val="FF33CC"/>
                  </a:solidFill>
                </a:rPr>
                <a:t>A</a:t>
              </a:r>
            </a:p>
          </p:txBody>
        </p:sp>
        <p:sp>
          <p:nvSpPr>
            <p:cNvPr id="222" name="Oval 43"/>
            <p:cNvSpPr>
              <a:spLocks noChangeArrowheads="1"/>
            </p:cNvSpPr>
            <p:nvPr/>
          </p:nvSpPr>
          <p:spPr bwMode="auto">
            <a:xfrm flipH="1">
              <a:off x="3991" y="3160"/>
              <a:ext cx="52" cy="54"/>
            </a:xfrm>
            <a:prstGeom prst="ellipse">
              <a:avLst/>
            </a:prstGeom>
            <a:solidFill>
              <a:srgbClr val="FF00FF"/>
            </a:solidFill>
            <a:ln w="63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3" name="Group 87"/>
          <p:cNvGrpSpPr>
            <a:grpSpLocks/>
          </p:cNvGrpSpPr>
          <p:nvPr/>
        </p:nvGrpSpPr>
        <p:grpSpPr bwMode="auto">
          <a:xfrm>
            <a:off x="8551369" y="4752655"/>
            <a:ext cx="677864" cy="815974"/>
            <a:chOff x="4371" y="2821"/>
            <a:chExt cx="427" cy="514"/>
          </a:xfrm>
        </p:grpSpPr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4371" y="3044"/>
              <a:ext cx="20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288925" indent="-288925" algn="just" defTabSz="914400">
                <a:defRPr/>
              </a:pPr>
              <a:r>
                <a:rPr lang="en-US" sz="2400" kern="0">
                  <a:solidFill>
                    <a:srgbClr val="CCECFF"/>
                  </a:solidFill>
                  <a:sym typeface="Wingdings" pitchFamily="2" charset="2"/>
                </a:rPr>
                <a:t></a:t>
              </a:r>
            </a:p>
          </p:txBody>
        </p:sp>
        <p:grpSp>
          <p:nvGrpSpPr>
            <p:cNvPr id="225" name="Group 44"/>
            <p:cNvGrpSpPr>
              <a:grpSpLocks/>
            </p:cNvGrpSpPr>
            <p:nvPr/>
          </p:nvGrpSpPr>
          <p:grpSpPr bwMode="auto">
            <a:xfrm>
              <a:off x="4440" y="2821"/>
              <a:ext cx="358" cy="475"/>
              <a:chOff x="4440" y="2821"/>
              <a:chExt cx="358" cy="475"/>
            </a:xfrm>
          </p:grpSpPr>
          <p:sp>
            <p:nvSpPr>
              <p:cNvPr id="226" name="Oval 45"/>
              <p:cNvSpPr>
                <a:spLocks noChangeArrowheads="1"/>
              </p:cNvSpPr>
              <p:nvPr/>
            </p:nvSpPr>
            <p:spPr bwMode="auto">
              <a:xfrm>
                <a:off x="4440" y="3051"/>
                <a:ext cx="0" cy="245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7" name="Text Box 46"/>
              <p:cNvSpPr txBox="1">
                <a:spLocks noChangeArrowheads="1"/>
              </p:cNvSpPr>
              <p:nvPr/>
            </p:nvSpPr>
            <p:spPr bwMode="auto">
              <a:xfrm>
                <a:off x="4520" y="2821"/>
                <a:ext cx="278" cy="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914400">
                  <a:lnSpc>
                    <a:spcPct val="120000"/>
                  </a:lnSpc>
                  <a:buClr>
                    <a:srgbClr val="FF9966"/>
                  </a:buClr>
                  <a:buSzPct val="50000"/>
                  <a:defRPr/>
                </a:pPr>
                <a:r>
                  <a:rPr lang="en-US" sz="2400" kern="0" dirty="0"/>
                  <a:t>A’</a:t>
                </a:r>
              </a:p>
            </p:txBody>
          </p:sp>
        </p:grpSp>
      </p:grpSp>
      <p:grpSp>
        <p:nvGrpSpPr>
          <p:cNvPr id="228" name="Group 47"/>
          <p:cNvGrpSpPr>
            <a:grpSpLocks/>
          </p:cNvGrpSpPr>
          <p:nvPr/>
        </p:nvGrpSpPr>
        <p:grpSpPr bwMode="auto">
          <a:xfrm>
            <a:off x="8500558" y="3003234"/>
            <a:ext cx="457200" cy="2312987"/>
            <a:chOff x="4339" y="1719"/>
            <a:chExt cx="288" cy="1457"/>
          </a:xfrm>
        </p:grpSpPr>
        <p:sp>
          <p:nvSpPr>
            <p:cNvPr id="229" name="Line 48"/>
            <p:cNvSpPr>
              <a:spLocks noChangeShapeType="1"/>
            </p:cNvSpPr>
            <p:nvPr/>
          </p:nvSpPr>
          <p:spPr bwMode="auto">
            <a:xfrm>
              <a:off x="4470" y="1719"/>
              <a:ext cx="2" cy="14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lgDash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0" name="AutoShape 49"/>
            <p:cNvSpPr>
              <a:spLocks noChangeArrowheads="1"/>
            </p:cNvSpPr>
            <p:nvPr/>
          </p:nvSpPr>
          <p:spPr bwMode="auto">
            <a:xfrm>
              <a:off x="4339" y="2531"/>
              <a:ext cx="288" cy="93"/>
            </a:xfrm>
            <a:prstGeom prst="leftRightArrow">
              <a:avLst>
                <a:gd name="adj1" fmla="val 50000"/>
                <a:gd name="adj2" fmla="val 52364"/>
              </a:avLst>
            </a:prstGeom>
            <a:solidFill>
              <a:srgbClr val="00B0F0">
                <a:alpha val="50000"/>
              </a:srgbClr>
            </a:solidFill>
            <a:ln w="2540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noAutofit/>
            </a:bodyPr>
            <a:lstStyle/>
            <a:p>
              <a:pPr defTabSz="914400">
                <a:defRPr/>
              </a:pPr>
              <a:endParaRPr lang="en-US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1" name="Line 50"/>
          <p:cNvSpPr>
            <a:spLocks noChangeShapeType="1"/>
          </p:cNvSpPr>
          <p:nvPr/>
        </p:nvSpPr>
        <p:spPr bwMode="auto">
          <a:xfrm flipH="1">
            <a:off x="8025893" y="2993708"/>
            <a:ext cx="677863" cy="2335212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defTabSz="914400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32" name="AutoShape 51"/>
          <p:cNvSpPr>
            <a:spLocks noChangeArrowheads="1"/>
          </p:cNvSpPr>
          <p:nvPr/>
        </p:nvSpPr>
        <p:spPr bwMode="auto">
          <a:xfrm>
            <a:off x="8030655" y="4299735"/>
            <a:ext cx="457200" cy="165585"/>
          </a:xfrm>
          <a:prstGeom prst="leftRightArrow">
            <a:avLst>
              <a:gd name="adj1" fmla="val 50000"/>
              <a:gd name="adj2" fmla="val 52364"/>
            </a:avLst>
          </a:prstGeom>
          <a:solidFill>
            <a:srgbClr val="FF00FF"/>
          </a:solidFill>
          <a:ln w="635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noAutofit/>
          </a:bodyPr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33" name="Group 57"/>
          <p:cNvGrpSpPr>
            <a:grpSpLocks/>
          </p:cNvGrpSpPr>
          <p:nvPr/>
        </p:nvGrpSpPr>
        <p:grpSpPr bwMode="auto">
          <a:xfrm>
            <a:off x="5736718" y="2747646"/>
            <a:ext cx="1649413" cy="1301750"/>
            <a:chOff x="2598" y="1558"/>
            <a:chExt cx="1039" cy="820"/>
          </a:xfrm>
        </p:grpSpPr>
        <p:grpSp>
          <p:nvGrpSpPr>
            <p:cNvPr id="234" name="Group 58"/>
            <p:cNvGrpSpPr>
              <a:grpSpLocks/>
            </p:cNvGrpSpPr>
            <p:nvPr/>
          </p:nvGrpSpPr>
          <p:grpSpPr bwMode="auto">
            <a:xfrm>
              <a:off x="2995" y="2028"/>
              <a:ext cx="205" cy="350"/>
              <a:chOff x="2995" y="2028"/>
              <a:chExt cx="205" cy="350"/>
            </a:xfrm>
          </p:grpSpPr>
          <p:sp>
            <p:nvSpPr>
              <p:cNvPr id="236" name="Line 59"/>
              <p:cNvSpPr>
                <a:spLocks noChangeShapeType="1"/>
              </p:cNvSpPr>
              <p:nvPr/>
            </p:nvSpPr>
            <p:spPr bwMode="auto">
              <a:xfrm flipV="1">
                <a:off x="3200" y="2028"/>
                <a:ext cx="0" cy="35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AutoShape 60"/>
              <p:cNvSpPr>
                <a:spLocks noChangeArrowheads="1"/>
              </p:cNvSpPr>
              <p:nvPr/>
            </p:nvSpPr>
            <p:spPr bwMode="auto">
              <a:xfrm flipV="1">
                <a:off x="2995" y="2164"/>
                <a:ext cx="157" cy="167"/>
              </a:xfrm>
              <a:prstGeom prst="downArrow">
                <a:avLst>
                  <a:gd name="adj1" fmla="val 31213"/>
                  <a:gd name="adj2" fmla="val 42041"/>
                </a:avLst>
              </a:prstGeom>
              <a:noFill/>
              <a:ln w="38100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35" name="Text Box 61"/>
            <p:cNvSpPr txBox="1">
              <a:spLocks noChangeArrowheads="1"/>
            </p:cNvSpPr>
            <p:nvPr/>
          </p:nvSpPr>
          <p:spPr bwMode="auto">
            <a:xfrm>
              <a:off x="2598" y="1558"/>
              <a:ext cx="1039" cy="46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/>
            <a:lstStyle/>
            <a:p>
              <a:pPr algn="ctr" defTabSz="914400">
                <a:lnSpc>
                  <a:spcPct val="120000"/>
                </a:lnSpc>
                <a:buClr>
                  <a:srgbClr val="FF9966"/>
                </a:buClr>
                <a:buSzPct val="50000"/>
                <a:defRPr/>
              </a:pPr>
              <a:endParaRPr lang="en-US" kern="0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238" name="Group 62"/>
          <p:cNvGrpSpPr>
            <a:grpSpLocks/>
          </p:cNvGrpSpPr>
          <p:nvPr/>
        </p:nvGrpSpPr>
        <p:grpSpPr bwMode="auto">
          <a:xfrm>
            <a:off x="8097330" y="5051109"/>
            <a:ext cx="2239962" cy="1309687"/>
            <a:chOff x="4085" y="3009"/>
            <a:chExt cx="1411" cy="825"/>
          </a:xfrm>
        </p:grpSpPr>
        <p:sp>
          <p:nvSpPr>
            <p:cNvPr id="239" name="Rectangle 63"/>
            <p:cNvSpPr>
              <a:spLocks noChangeArrowheads="1"/>
            </p:cNvSpPr>
            <p:nvPr/>
          </p:nvSpPr>
          <p:spPr bwMode="auto">
            <a:xfrm>
              <a:off x="4695" y="3426"/>
              <a:ext cx="180" cy="137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rgbClr val="01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0" name="AutoShape 64"/>
            <p:cNvSpPr>
              <a:spLocks noChangeArrowheads="1"/>
            </p:cNvSpPr>
            <p:nvPr/>
          </p:nvSpPr>
          <p:spPr bwMode="auto">
            <a:xfrm rot="16200000" flipV="1">
              <a:off x="4139" y="3636"/>
              <a:ext cx="144" cy="252"/>
            </a:xfrm>
            <a:prstGeom prst="upDownArrow">
              <a:avLst>
                <a:gd name="adj1" fmla="val 50000"/>
                <a:gd name="adj2" fmla="val 35000"/>
              </a:avLst>
            </a:prstGeom>
            <a:solidFill>
              <a:srgbClr val="99CCFF"/>
            </a:solidFill>
            <a:ln w="9525">
              <a:solidFill>
                <a:srgbClr val="0099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41" name="Group 65"/>
            <p:cNvGrpSpPr>
              <a:grpSpLocks/>
            </p:cNvGrpSpPr>
            <p:nvPr/>
          </p:nvGrpSpPr>
          <p:grpSpPr bwMode="auto">
            <a:xfrm>
              <a:off x="4778" y="3009"/>
              <a:ext cx="718" cy="484"/>
              <a:chOff x="4778" y="3009"/>
              <a:chExt cx="718" cy="484"/>
            </a:xfrm>
          </p:grpSpPr>
          <p:sp>
            <p:nvSpPr>
              <p:cNvPr id="242" name="Line 66"/>
              <p:cNvSpPr>
                <a:spLocks noChangeShapeType="1"/>
              </p:cNvSpPr>
              <p:nvPr/>
            </p:nvSpPr>
            <p:spPr bwMode="auto">
              <a:xfrm flipH="1">
                <a:off x="4810" y="3327"/>
                <a:ext cx="95" cy="166"/>
              </a:xfrm>
              <a:prstGeom prst="line">
                <a:avLst/>
              </a:prstGeom>
              <a:noFill/>
              <a:ln w="25400">
                <a:solidFill>
                  <a:srgbClr val="010000"/>
                </a:solidFill>
                <a:round/>
                <a:headEnd type="none" w="lg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/>
              <a:lstStyle/>
              <a:p>
                <a:pPr defTabSz="914400"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Rectangle 67"/>
              <p:cNvSpPr>
                <a:spLocks noChangeArrowheads="1"/>
              </p:cNvSpPr>
              <p:nvPr/>
            </p:nvSpPr>
            <p:spPr bwMode="auto">
              <a:xfrm>
                <a:off x="4778" y="3009"/>
                <a:ext cx="718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914400">
                  <a:lnSpc>
                    <a:spcPct val="120000"/>
                  </a:lnSpc>
                  <a:spcBef>
                    <a:spcPct val="0"/>
                  </a:spcBef>
                  <a:defRPr/>
                </a:pPr>
                <a:r>
                  <a:rPr lang="en-US" sz="1400" kern="0">
                    <a:solidFill>
                      <a:srgbClr val="010000"/>
                    </a:solidFill>
                  </a:rPr>
                  <a:t>Stepper motors</a:t>
                </a:r>
              </a:p>
            </p:txBody>
          </p:sp>
        </p:grpSp>
      </p:grpSp>
      <p:grpSp>
        <p:nvGrpSpPr>
          <p:cNvPr id="256" name="Group 93"/>
          <p:cNvGrpSpPr>
            <a:grpSpLocks/>
          </p:cNvGrpSpPr>
          <p:nvPr/>
        </p:nvGrpSpPr>
        <p:grpSpPr bwMode="auto">
          <a:xfrm>
            <a:off x="4253992" y="5601970"/>
            <a:ext cx="4800600" cy="725488"/>
            <a:chOff x="1664" y="3356"/>
            <a:chExt cx="3024" cy="457"/>
          </a:xfrm>
        </p:grpSpPr>
        <p:sp>
          <p:nvSpPr>
            <p:cNvPr id="257" name="AutoShape 70"/>
            <p:cNvSpPr>
              <a:spLocks noChangeArrowheads="1"/>
            </p:cNvSpPr>
            <p:nvPr/>
          </p:nvSpPr>
          <p:spPr bwMode="auto">
            <a:xfrm rot="5400000" flipV="1">
              <a:off x="2876" y="3615"/>
              <a:ext cx="144" cy="252"/>
            </a:xfrm>
            <a:prstGeom prst="downArrow">
              <a:avLst>
                <a:gd name="adj1" fmla="val 50000"/>
                <a:gd name="adj2" fmla="val 43750"/>
              </a:avLst>
            </a:prstGeom>
            <a:noFill/>
            <a:ln w="25400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8" name="Line 71"/>
            <p:cNvSpPr>
              <a:spLocks noChangeShapeType="1"/>
            </p:cNvSpPr>
            <p:nvPr/>
          </p:nvSpPr>
          <p:spPr bwMode="auto">
            <a:xfrm>
              <a:off x="3377" y="3415"/>
              <a:ext cx="363" cy="0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9" name="Line 72"/>
            <p:cNvSpPr>
              <a:spLocks noChangeShapeType="1"/>
            </p:cNvSpPr>
            <p:nvPr/>
          </p:nvSpPr>
          <p:spPr bwMode="auto">
            <a:xfrm flipH="1" flipV="1">
              <a:off x="3377" y="3415"/>
              <a:ext cx="0" cy="208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0" name="Line 73"/>
            <p:cNvSpPr>
              <a:spLocks noChangeShapeType="1"/>
            </p:cNvSpPr>
            <p:nvPr/>
          </p:nvSpPr>
          <p:spPr bwMode="auto">
            <a:xfrm flipV="1">
              <a:off x="1664" y="3623"/>
              <a:ext cx="1713" cy="0"/>
            </a:xfrm>
            <a:prstGeom prst="line">
              <a:avLst/>
            </a:prstGeom>
            <a:noFill/>
            <a:ln w="25400" cap="rnd">
              <a:solidFill>
                <a:srgbClr val="FF00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defTabSz="914400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Rectangle 90"/>
            <p:cNvSpPr>
              <a:spLocks noChangeArrowheads="1"/>
            </p:cNvSpPr>
            <p:nvPr/>
          </p:nvSpPr>
          <p:spPr bwMode="auto">
            <a:xfrm>
              <a:off x="3731" y="3356"/>
              <a:ext cx="957" cy="100"/>
            </a:xfrm>
            <a:prstGeom prst="rect">
              <a:avLst/>
            </a:prstGeom>
            <a:solidFill>
              <a:srgbClr val="FF00FF"/>
            </a:solidFill>
            <a:ln w="25400" cap="rnd" algn="ctr">
              <a:solidFill>
                <a:srgbClr val="FF00FF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36000" anchor="ctr" anchorCtr="1"/>
            <a:lstStyle/>
            <a:p>
              <a:pPr marL="288925" indent="-288925" defTabSz="91440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1000" kern="0">
                  <a:solidFill>
                    <a:srgbClr val="010000"/>
                  </a:solidFill>
                </a:rPr>
                <a:t>piezos. elts </a:t>
              </a:r>
            </a:p>
          </p:txBody>
        </p:sp>
      </p:grpSp>
      <p:sp>
        <p:nvSpPr>
          <p:cNvPr id="186" name="Text Box 6"/>
          <p:cNvSpPr txBox="1">
            <a:spLocks noChangeArrowheads="1"/>
          </p:cNvSpPr>
          <p:nvPr/>
        </p:nvSpPr>
        <p:spPr bwMode="auto">
          <a:xfrm>
            <a:off x="5636706" y="4049395"/>
            <a:ext cx="1801775" cy="403188"/>
          </a:xfrm>
          <a:prstGeom prst="rect">
            <a:avLst/>
          </a:prstGeom>
          <a:solidFill>
            <a:srgbClr val="99CCFF"/>
          </a:solidFill>
          <a:ln w="38100">
            <a:solidFill>
              <a:srgbClr val="01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914400">
              <a:lnSpc>
                <a:spcPct val="120000"/>
              </a:lnSpc>
              <a:buClr>
                <a:srgbClr val="FF9966"/>
              </a:buClr>
              <a:buSzPct val="50000"/>
              <a:defRPr/>
            </a:pPr>
            <a:r>
              <a:rPr lang="en-US" kern="0">
                <a:solidFill>
                  <a:srgbClr val="010000"/>
                </a:solidFill>
              </a:rPr>
              <a:t>offset calculation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035D48-25D5-4683-93AC-B83BA91FAEC2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32455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utoUpdateAnimBg="0"/>
      <p:bldP spid="190" grpId="0" animBg="1"/>
      <p:bldP spid="200" grpId="0"/>
      <p:bldP spid="219" grpId="0"/>
      <p:bldP spid="231" grpId="0" animBg="1"/>
      <p:bldP spid="232" grpId="0" animBg="1"/>
      <p:bldP spid="186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System composition: remarks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921347"/>
          </a:xfrm>
        </p:spPr>
        <p:txBody>
          <a:bodyPr lIns="180000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Specimen not always in the axis of mechanical displacement: authorized misalignment 2°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Alignment registration on sample edge/flat/notch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Software correction (mechanical precision)</a:t>
            </a:r>
          </a:p>
          <a:p>
            <a:pPr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SEM fields are limited in size and position: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Big field # big distortions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Not always in the axis of mechanical displacement (electromagnet lenses)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Be careful: electronic rotation induces distortions (non-linear electronics)</a:t>
            </a:r>
          </a:p>
          <a:p>
            <a:pPr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b="1" dirty="0"/>
              <a:t>Field size is not calibrated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Need a mark to calibrate the machine: first level exposure</a:t>
            </a:r>
          </a:p>
          <a:p>
            <a:pPr lvl="1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Need reference marks made by a calibrated machine: next levels exposure</a:t>
            </a:r>
            <a:endParaRPr lang="en-US" sz="2000" dirty="0"/>
          </a:p>
          <a:p>
            <a:pPr marL="271463" indent="-271463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  <a:buFont typeface="Wingdings" pitchFamily="2" charset="2"/>
              <a:buChar char=""/>
            </a:pPr>
            <a:r>
              <a:rPr lang="en-US" sz="2000" dirty="0"/>
              <a:t>Electron optics with low distortions</a:t>
            </a:r>
          </a:p>
          <a:p>
            <a:pPr marL="271463" indent="-271463">
              <a:lnSpc>
                <a:spcPct val="140000"/>
              </a:lnSpc>
              <a:spcBef>
                <a:spcPts val="0"/>
              </a:spcBef>
              <a:buClr>
                <a:srgbClr val="00B0F0"/>
              </a:buClr>
              <a:buFont typeface="Wingdings" pitchFamily="2" charset="2"/>
              <a:buChar char=""/>
            </a:pPr>
            <a:r>
              <a:rPr lang="en-US" sz="2000" dirty="0"/>
              <a:t>Stepper motors (precision: 1 or few µm)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77DD-0768-49F4-923E-02CA86CB653E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44699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62468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88"/>
          <p:cNvSpPr txBox="1">
            <a:spLocks noChangeArrowheads="1"/>
          </p:cNvSpPr>
          <p:nvPr/>
        </p:nvSpPr>
        <p:spPr bwMode="auto">
          <a:xfrm>
            <a:off x="1110346" y="1210816"/>
            <a:ext cx="11146970" cy="455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66FF99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288925" indent="-2889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19150" indent="-3619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874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Clr>
                <a:srgbClr val="00B0F0"/>
              </a:buClr>
              <a:buFont typeface="Arial" panose="020B0604020202020204" pitchFamily="34" charset="0"/>
              <a:buChar char="&gt;"/>
            </a:pPr>
            <a:r>
              <a:rPr lang="en-US" sz="2000" dirty="0">
                <a:latin typeface="Arial" charset="0"/>
              </a:rPr>
              <a:t>Field is a trapezoid </a:t>
            </a:r>
            <a:r>
              <a:rPr lang="en-US" sz="2000" dirty="0">
                <a:latin typeface="Arial" charset="0"/>
                <a:sym typeface="Wingdings" panose="05000000000000000000" pitchFamily="2" charset="2"/>
              </a:rPr>
              <a:t> c</a:t>
            </a:r>
            <a:r>
              <a:rPr lang="en-US" sz="2000" dirty="0">
                <a:latin typeface="Arial" charset="0"/>
              </a:rPr>
              <a:t>alibration</a:t>
            </a:r>
          </a:p>
          <a:p>
            <a:pPr marL="800100" lvl="1" indent="-342900">
              <a:spcBef>
                <a:spcPct val="50000"/>
              </a:spcBef>
              <a:buClr>
                <a:srgbClr val="00B0F0"/>
              </a:buClr>
              <a:buSzPct val="120000"/>
              <a:buFont typeface="Wingdings" panose="05000000000000000000" pitchFamily="2" charset="2"/>
              <a:buChar char="F"/>
            </a:pPr>
            <a:r>
              <a:rPr lang="en-US" sz="2000" dirty="0">
                <a:latin typeface="Arial" charset="0"/>
              </a:rPr>
              <a:t>Coordinate system transformation</a:t>
            </a:r>
          </a:p>
          <a:p>
            <a:pPr marL="800100" lvl="1" indent="-342900">
              <a:spcBef>
                <a:spcPct val="50000"/>
              </a:spcBef>
              <a:buClr>
                <a:srgbClr val="00B0F0"/>
              </a:buClr>
              <a:buSzPct val="120000"/>
              <a:buFont typeface="Wingdings" panose="05000000000000000000" pitchFamily="2" charset="2"/>
              <a:buChar char="F"/>
            </a:pPr>
            <a:r>
              <a:rPr lang="en-US" sz="2000" dirty="0">
                <a:latin typeface="Arial" charset="0"/>
              </a:rPr>
              <a:t>Define XY unit vectors value (field size)</a:t>
            </a:r>
          </a:p>
          <a:p>
            <a:pPr marL="800100" lvl="1" indent="-342900">
              <a:spcBef>
                <a:spcPct val="50000"/>
              </a:spcBef>
              <a:buClr>
                <a:srgbClr val="00B0F0"/>
              </a:buClr>
              <a:buSzPct val="120000"/>
              <a:buFont typeface="Wingdings" panose="05000000000000000000" pitchFamily="2" charset="2"/>
              <a:buChar char="F"/>
            </a:pPr>
            <a:r>
              <a:rPr lang="en-US" sz="2000" dirty="0">
                <a:latin typeface="Arial" charset="0"/>
              </a:rPr>
              <a:t>Define angle between XY unit vectors</a:t>
            </a:r>
          </a:p>
          <a:p>
            <a:pPr marL="800100" lvl="1" indent="-342900">
              <a:spcBef>
                <a:spcPct val="50000"/>
              </a:spcBef>
              <a:buClr>
                <a:srgbClr val="00B0F0"/>
              </a:buClr>
              <a:buSzPct val="120000"/>
              <a:buFont typeface="Wingdings" panose="05000000000000000000" pitchFamily="2" charset="2"/>
              <a:buChar char="F"/>
            </a:pPr>
            <a:r>
              <a:rPr lang="en-US" sz="2000" dirty="0">
                <a:latin typeface="Arial" charset="0"/>
              </a:rPr>
              <a:t>Define rotation (allowed 2° … if more image rotation is added)</a:t>
            </a:r>
          </a:p>
          <a:p>
            <a:pPr marL="800100" lvl="1" indent="-342900">
              <a:spcBef>
                <a:spcPct val="50000"/>
              </a:spcBef>
              <a:buClr>
                <a:srgbClr val="00B0F0"/>
              </a:buClr>
              <a:buSzPct val="120000"/>
              <a:buFont typeface="Wingdings" panose="05000000000000000000" pitchFamily="2" charset="2"/>
              <a:buChar char="F"/>
            </a:pPr>
            <a:r>
              <a:rPr lang="en-US" sz="2000" dirty="0">
                <a:latin typeface="Arial" charset="0"/>
              </a:rPr>
              <a:t>Define shift between imaging and lithography scanning ?</a:t>
            </a:r>
          </a:p>
          <a:p>
            <a:pPr marL="342900" indent="-342900">
              <a:spcBef>
                <a:spcPct val="50000"/>
              </a:spcBef>
              <a:buClr>
                <a:srgbClr val="00B0F0"/>
              </a:buClr>
              <a:buFont typeface="Arial" panose="020B0604020202020204" pitchFamily="34" charset="0"/>
              <a:buChar char="&gt;"/>
            </a:pPr>
            <a:r>
              <a:rPr lang="en-US" sz="2000" dirty="0">
                <a:latin typeface="Arial" charset="0"/>
              </a:rPr>
              <a:t>3 unknown parameters (field size, rotation, shift): 3 XY mismatch measurements</a:t>
            </a:r>
          </a:p>
          <a:p>
            <a:pPr marL="342900" indent="-342900">
              <a:spcBef>
                <a:spcPct val="50000"/>
              </a:spcBef>
              <a:buClr>
                <a:srgbClr val="00B0F0"/>
              </a:buClr>
              <a:buFont typeface="Arial" panose="020B0604020202020204" pitchFamily="34" charset="0"/>
              <a:buChar char="&gt;"/>
            </a:pPr>
            <a:r>
              <a:rPr lang="en-US" sz="2000" dirty="0">
                <a:latin typeface="Arial" charset="0"/>
              </a:rPr>
              <a:t>Can be done by means of:</a:t>
            </a:r>
          </a:p>
          <a:p>
            <a:pPr marL="873125" lvl="1" indent="-342900">
              <a:spcBef>
                <a:spcPct val="50000"/>
              </a:spcBef>
              <a:buClr>
                <a:srgbClr val="00B0F0"/>
              </a:buClr>
              <a:buFont typeface="Arial" panose="020B0604020202020204" pitchFamily="34" charset="0"/>
              <a:buChar char="&gt;"/>
            </a:pPr>
            <a:r>
              <a:rPr lang="en-US" sz="2000" dirty="0">
                <a:latin typeface="Arial" charset="0"/>
              </a:rPr>
              <a:t>Calibrated sample with marks (without LASER interferometry): sample do not move</a:t>
            </a:r>
          </a:p>
          <a:p>
            <a:pPr marL="873125" lvl="1" indent="-342900">
              <a:spcBef>
                <a:spcPct val="50000"/>
              </a:spcBef>
              <a:buClr>
                <a:srgbClr val="00B0F0"/>
              </a:buClr>
              <a:buFont typeface="Arial" panose="020B0604020202020204" pitchFamily="34" charset="0"/>
              <a:buChar char="&gt;"/>
            </a:pPr>
            <a:r>
              <a:rPr lang="en-US" sz="2000" dirty="0">
                <a:latin typeface="Arial" charset="0"/>
              </a:rPr>
              <a:t>Using LASER interferometry: reference point is moved within the field area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59FFF2-0C5F-4F5E-A04D-823EC50A4997}"/>
              </a:ext>
            </a:extLst>
          </p:cNvPr>
          <p:cNvSpPr/>
          <p:nvPr/>
        </p:nvSpPr>
        <p:spPr>
          <a:xfrm>
            <a:off x="1045029" y="1274012"/>
            <a:ext cx="10543109" cy="4458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Field calibration</a:t>
            </a:r>
          </a:p>
        </p:txBody>
      </p:sp>
      <p:grpSp>
        <p:nvGrpSpPr>
          <p:cNvPr id="73" name="Group 8">
            <a:extLst>
              <a:ext uri="{FF2B5EF4-FFF2-40B4-BE49-F238E27FC236}">
                <a16:creationId xmlns:a16="http://schemas.microsoft.com/office/drawing/2014/main" id="{A94BB5BA-5290-4805-843A-5C28A3FD72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75667" y="1484730"/>
            <a:ext cx="4857750" cy="4664075"/>
            <a:chOff x="2277" y="2574"/>
            <a:chExt cx="1020" cy="979"/>
          </a:xfrm>
        </p:grpSpPr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6385CB19-FA1E-40A0-8430-23A23CDBEE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77" y="2574"/>
              <a:ext cx="1020" cy="979"/>
            </a:xfrm>
            <a:custGeom>
              <a:avLst/>
              <a:gdLst>
                <a:gd name="T0" fmla="*/ 0 w 1020"/>
                <a:gd name="T1" fmla="*/ 37 h 979"/>
                <a:gd name="T2" fmla="*/ 992 w 1020"/>
                <a:gd name="T3" fmla="*/ 0 h 979"/>
                <a:gd name="T4" fmla="*/ 1020 w 1020"/>
                <a:gd name="T5" fmla="*/ 927 h 979"/>
                <a:gd name="T6" fmla="*/ 81 w 1020"/>
                <a:gd name="T7" fmla="*/ 979 h 979"/>
                <a:gd name="T8" fmla="*/ 0 w 1020"/>
                <a:gd name="T9" fmla="*/ 37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0" h="979">
                  <a:moveTo>
                    <a:pt x="0" y="37"/>
                  </a:moveTo>
                  <a:lnTo>
                    <a:pt x="992" y="0"/>
                  </a:lnTo>
                  <a:lnTo>
                    <a:pt x="1020" y="927"/>
                  </a:lnTo>
                  <a:lnTo>
                    <a:pt x="81" y="979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25400" cap="flat" cmpd="sng">
              <a:solidFill>
                <a:srgbClr val="FF99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75" name="Line 10">
              <a:extLst>
                <a:ext uri="{FF2B5EF4-FFF2-40B4-BE49-F238E27FC236}">
                  <a16:creationId xmlns:a16="http://schemas.microsoft.com/office/drawing/2014/main" id="{5B3EF6D3-B87F-4CB7-BED0-982C421B22F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772" y="2596"/>
              <a:ext cx="79" cy="929"/>
            </a:xfrm>
            <a:prstGeom prst="line">
              <a:avLst/>
            </a:prstGeom>
            <a:noFill/>
            <a:ln w="9525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76" name="Line 11">
              <a:extLst>
                <a:ext uri="{FF2B5EF4-FFF2-40B4-BE49-F238E27FC236}">
                  <a16:creationId xmlns:a16="http://schemas.microsoft.com/office/drawing/2014/main" id="{E0B48FC5-4389-45A8-9E85-F70DBD98B7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319" y="3045"/>
              <a:ext cx="963" cy="42"/>
            </a:xfrm>
            <a:prstGeom prst="line">
              <a:avLst/>
            </a:prstGeom>
            <a:noFill/>
            <a:ln w="9525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" name="Group 89">
            <a:extLst>
              <a:ext uri="{FF2B5EF4-FFF2-40B4-BE49-F238E27FC236}">
                <a16:creationId xmlns:a16="http://schemas.microsoft.com/office/drawing/2014/main" id="{A87F4B97-DE24-4686-999D-0BCD5EB4F523}"/>
              </a:ext>
            </a:extLst>
          </p:cNvPr>
          <p:cNvGrpSpPr>
            <a:grpSpLocks/>
          </p:cNvGrpSpPr>
          <p:nvPr/>
        </p:nvGrpSpPr>
        <p:grpSpPr bwMode="auto">
          <a:xfrm>
            <a:off x="3851879" y="1703805"/>
            <a:ext cx="4616450" cy="4410075"/>
            <a:chOff x="447" y="952"/>
            <a:chExt cx="2908" cy="2778"/>
          </a:xfrm>
        </p:grpSpPr>
        <p:grpSp>
          <p:nvGrpSpPr>
            <p:cNvPr id="78" name="Group 4">
              <a:extLst>
                <a:ext uri="{FF2B5EF4-FFF2-40B4-BE49-F238E27FC236}">
                  <a16:creationId xmlns:a16="http://schemas.microsoft.com/office/drawing/2014/main" id="{66654F06-000D-47BE-9034-47A004E5BD3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7" y="952"/>
              <a:ext cx="2908" cy="2778"/>
              <a:chOff x="1049" y="2541"/>
              <a:chExt cx="843" cy="839"/>
            </a:xfrm>
          </p:grpSpPr>
          <p:sp>
            <p:nvSpPr>
              <p:cNvPr id="80" name="Freeform 5">
                <a:extLst>
                  <a:ext uri="{FF2B5EF4-FFF2-40B4-BE49-F238E27FC236}">
                    <a16:creationId xmlns:a16="http://schemas.microsoft.com/office/drawing/2014/main" id="{BE6F6BE0-3C4F-43AA-9D97-5475A20DE3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" name="Line 6">
                <a:extLst>
                  <a:ext uri="{FF2B5EF4-FFF2-40B4-BE49-F238E27FC236}">
                    <a16:creationId xmlns:a16="http://schemas.microsoft.com/office/drawing/2014/main" id="{D9256E6B-9FDD-4268-B350-8A6FC3658B9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2" name="Line 7">
                <a:extLst>
                  <a:ext uri="{FF2B5EF4-FFF2-40B4-BE49-F238E27FC236}">
                    <a16:creationId xmlns:a16="http://schemas.microsoft.com/office/drawing/2014/main" id="{3775D426-5E8E-4A9D-8CB3-FB7241A293E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9" name="Oval 29">
              <a:extLst>
                <a:ext uri="{FF2B5EF4-FFF2-40B4-BE49-F238E27FC236}">
                  <a16:creationId xmlns:a16="http://schemas.microsoft.com/office/drawing/2014/main" id="{0D828534-5D5E-4525-AC26-6260CE5CE27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64" y="2292"/>
              <a:ext cx="108" cy="108"/>
            </a:xfrm>
            <a:prstGeom prst="ellipse">
              <a:avLst/>
            </a:prstGeom>
            <a:solidFill>
              <a:srgbClr val="339966"/>
            </a:solidFill>
            <a:ln w="25400" algn="ctr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3" name="Line 46">
            <a:extLst>
              <a:ext uri="{FF2B5EF4-FFF2-40B4-BE49-F238E27FC236}">
                <a16:creationId xmlns:a16="http://schemas.microsoft.com/office/drawing/2014/main" id="{DF8FD3F4-7237-4CAB-8CA5-80BD3CC38F3D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201379" y="2248318"/>
            <a:ext cx="1714500" cy="1658937"/>
          </a:xfrm>
          <a:prstGeom prst="line">
            <a:avLst/>
          </a:prstGeom>
          <a:noFill/>
          <a:ln w="25400" cap="rnd">
            <a:solidFill>
              <a:srgbClr val="66FF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grpSp>
        <p:nvGrpSpPr>
          <p:cNvPr id="84" name="Group 55">
            <a:extLst>
              <a:ext uri="{FF2B5EF4-FFF2-40B4-BE49-F238E27FC236}">
                <a16:creationId xmlns:a16="http://schemas.microsoft.com/office/drawing/2014/main" id="{13914C30-326E-4D76-B222-0E1110684FCC}"/>
              </a:ext>
            </a:extLst>
          </p:cNvPr>
          <p:cNvGrpSpPr>
            <a:grpSpLocks/>
          </p:cNvGrpSpPr>
          <p:nvPr/>
        </p:nvGrpSpPr>
        <p:grpSpPr bwMode="auto">
          <a:xfrm>
            <a:off x="7539642" y="1884780"/>
            <a:ext cx="746125" cy="714375"/>
            <a:chOff x="3232" y="940"/>
            <a:chExt cx="470" cy="450"/>
          </a:xfrm>
        </p:grpSpPr>
        <p:grpSp>
          <p:nvGrpSpPr>
            <p:cNvPr id="85" name="Group 34">
              <a:extLst>
                <a:ext uri="{FF2B5EF4-FFF2-40B4-BE49-F238E27FC236}">
                  <a16:creationId xmlns:a16="http://schemas.microsoft.com/office/drawing/2014/main" id="{F6783E0C-5D0C-4175-98B7-F6FB55F059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32" y="940"/>
              <a:ext cx="470" cy="450"/>
              <a:chOff x="1049" y="2541"/>
              <a:chExt cx="843" cy="839"/>
            </a:xfrm>
          </p:grpSpPr>
          <p:sp>
            <p:nvSpPr>
              <p:cNvPr id="87" name="Freeform 35">
                <a:extLst>
                  <a:ext uri="{FF2B5EF4-FFF2-40B4-BE49-F238E27FC236}">
                    <a16:creationId xmlns:a16="http://schemas.microsoft.com/office/drawing/2014/main" id="{B18E7C2C-E420-46AD-A798-E7BB62DFA3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66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Line 36">
                <a:extLst>
                  <a:ext uri="{FF2B5EF4-FFF2-40B4-BE49-F238E27FC236}">
                    <a16:creationId xmlns:a16="http://schemas.microsoft.com/office/drawing/2014/main" id="{51DDF4AE-FB37-48B2-AF64-0491C65D2AE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9" name="Line 37">
                <a:extLst>
                  <a:ext uri="{FF2B5EF4-FFF2-40B4-BE49-F238E27FC236}">
                    <a16:creationId xmlns:a16="http://schemas.microsoft.com/office/drawing/2014/main" id="{3D29F5CF-0A90-4E7F-A6B5-FBF3F03417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6" name="Oval 47">
              <a:extLst>
                <a:ext uri="{FF2B5EF4-FFF2-40B4-BE49-F238E27FC236}">
                  <a16:creationId xmlns:a16="http://schemas.microsoft.com/office/drawing/2014/main" id="{21812C87-9A1B-4B1E-B3F6-56E8D68286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15" y="1111"/>
              <a:ext cx="108" cy="108"/>
            </a:xfrm>
            <a:prstGeom prst="ellipse">
              <a:avLst/>
            </a:prstGeom>
            <a:solidFill>
              <a:srgbClr val="339966"/>
            </a:solidFill>
            <a:ln w="25400" algn="ctr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90" name="Group 56">
            <a:extLst>
              <a:ext uri="{FF2B5EF4-FFF2-40B4-BE49-F238E27FC236}">
                <a16:creationId xmlns:a16="http://schemas.microsoft.com/office/drawing/2014/main" id="{66BBEB2D-46BF-4382-B281-370929CEB8D8}"/>
              </a:ext>
            </a:extLst>
          </p:cNvPr>
          <p:cNvGrpSpPr>
            <a:grpSpLocks/>
          </p:cNvGrpSpPr>
          <p:nvPr/>
        </p:nvGrpSpPr>
        <p:grpSpPr bwMode="auto">
          <a:xfrm>
            <a:off x="4032854" y="1884780"/>
            <a:ext cx="746125" cy="714375"/>
            <a:chOff x="1023" y="940"/>
            <a:chExt cx="470" cy="450"/>
          </a:xfrm>
        </p:grpSpPr>
        <p:grpSp>
          <p:nvGrpSpPr>
            <p:cNvPr id="91" name="Group 30">
              <a:extLst>
                <a:ext uri="{FF2B5EF4-FFF2-40B4-BE49-F238E27FC236}">
                  <a16:creationId xmlns:a16="http://schemas.microsoft.com/office/drawing/2014/main" id="{5E7B2916-CE0C-41F1-A408-937021EC35D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3" y="940"/>
              <a:ext cx="470" cy="450"/>
              <a:chOff x="1049" y="2541"/>
              <a:chExt cx="843" cy="839"/>
            </a:xfrm>
          </p:grpSpPr>
          <p:sp>
            <p:nvSpPr>
              <p:cNvPr id="93" name="Freeform 31">
                <a:extLst>
                  <a:ext uri="{FF2B5EF4-FFF2-40B4-BE49-F238E27FC236}">
                    <a16:creationId xmlns:a16="http://schemas.microsoft.com/office/drawing/2014/main" id="{BD520C97-3C47-4C58-8454-FE6A81EA32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66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4" name="Line 32">
                <a:extLst>
                  <a:ext uri="{FF2B5EF4-FFF2-40B4-BE49-F238E27FC236}">
                    <a16:creationId xmlns:a16="http://schemas.microsoft.com/office/drawing/2014/main" id="{EF55E3E6-1063-4E19-B3B2-CA9FC3A367D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5" name="Line 33">
                <a:extLst>
                  <a:ext uri="{FF2B5EF4-FFF2-40B4-BE49-F238E27FC236}">
                    <a16:creationId xmlns:a16="http://schemas.microsoft.com/office/drawing/2014/main" id="{B283E2D1-B8BD-4FC8-A50E-025E3153163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2" name="Oval 49">
              <a:extLst>
                <a:ext uri="{FF2B5EF4-FFF2-40B4-BE49-F238E27FC236}">
                  <a16:creationId xmlns:a16="http://schemas.microsoft.com/office/drawing/2014/main" id="{3A5A4B89-58CC-4F04-92A4-41E39FCB5E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7" y="1113"/>
              <a:ext cx="108" cy="108"/>
            </a:xfrm>
            <a:prstGeom prst="ellipse">
              <a:avLst/>
            </a:prstGeom>
            <a:solidFill>
              <a:srgbClr val="339966"/>
            </a:solidFill>
            <a:ln w="25400" algn="ctr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6" name="Line 50">
            <a:extLst>
              <a:ext uri="{FF2B5EF4-FFF2-40B4-BE49-F238E27FC236}">
                <a16:creationId xmlns:a16="http://schemas.microsoft.com/office/drawing/2014/main" id="{4F86F1E4-31E1-4565-AC29-3E06DC6D231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412267" y="2241968"/>
            <a:ext cx="1587" cy="3324225"/>
          </a:xfrm>
          <a:prstGeom prst="line">
            <a:avLst/>
          </a:prstGeom>
          <a:noFill/>
          <a:ln w="25400" cap="rnd">
            <a:solidFill>
              <a:srgbClr val="66FF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grpSp>
        <p:nvGrpSpPr>
          <p:cNvPr id="97" name="Group 57">
            <a:extLst>
              <a:ext uri="{FF2B5EF4-FFF2-40B4-BE49-F238E27FC236}">
                <a16:creationId xmlns:a16="http://schemas.microsoft.com/office/drawing/2014/main" id="{44703077-068E-4109-B572-D867499F13FD}"/>
              </a:ext>
            </a:extLst>
          </p:cNvPr>
          <p:cNvGrpSpPr>
            <a:grpSpLocks/>
          </p:cNvGrpSpPr>
          <p:nvPr/>
        </p:nvGrpSpPr>
        <p:grpSpPr bwMode="auto">
          <a:xfrm>
            <a:off x="4036029" y="5210593"/>
            <a:ext cx="746125" cy="714375"/>
            <a:chOff x="1025" y="3035"/>
            <a:chExt cx="470" cy="450"/>
          </a:xfrm>
        </p:grpSpPr>
        <p:grpSp>
          <p:nvGrpSpPr>
            <p:cNvPr id="98" name="Group 42">
              <a:extLst>
                <a:ext uri="{FF2B5EF4-FFF2-40B4-BE49-F238E27FC236}">
                  <a16:creationId xmlns:a16="http://schemas.microsoft.com/office/drawing/2014/main" id="{E583CF7C-9A09-4F67-8E31-2FCAF2AD568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5" y="3035"/>
              <a:ext cx="470" cy="450"/>
              <a:chOff x="1049" y="2541"/>
              <a:chExt cx="843" cy="839"/>
            </a:xfrm>
          </p:grpSpPr>
          <p:sp>
            <p:nvSpPr>
              <p:cNvPr id="100" name="Freeform 43">
                <a:extLst>
                  <a:ext uri="{FF2B5EF4-FFF2-40B4-BE49-F238E27FC236}">
                    <a16:creationId xmlns:a16="http://schemas.microsoft.com/office/drawing/2014/main" id="{82237F66-6C2C-4A8C-BCEA-672B9FC29E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66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" name="Line 44">
                <a:extLst>
                  <a:ext uri="{FF2B5EF4-FFF2-40B4-BE49-F238E27FC236}">
                    <a16:creationId xmlns:a16="http://schemas.microsoft.com/office/drawing/2014/main" id="{EFE9BBCB-823A-4B25-B003-D1DC38636CB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2" name="Line 45">
                <a:extLst>
                  <a:ext uri="{FF2B5EF4-FFF2-40B4-BE49-F238E27FC236}">
                    <a16:creationId xmlns:a16="http://schemas.microsoft.com/office/drawing/2014/main" id="{BEB6D0F0-3423-481D-BDD2-E8F422782E1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9" name="Oval 51">
              <a:extLst>
                <a:ext uri="{FF2B5EF4-FFF2-40B4-BE49-F238E27FC236}">
                  <a16:creationId xmlns:a16="http://schemas.microsoft.com/office/drawing/2014/main" id="{598AEA11-5ABF-4DBE-B5EC-D8AD7AB837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08" y="3206"/>
              <a:ext cx="108" cy="108"/>
            </a:xfrm>
            <a:prstGeom prst="ellipse">
              <a:avLst/>
            </a:prstGeom>
            <a:solidFill>
              <a:srgbClr val="339966"/>
            </a:solidFill>
            <a:ln w="25400" algn="ctr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03" name="Line 52">
            <a:extLst>
              <a:ext uri="{FF2B5EF4-FFF2-40B4-BE49-F238E27FC236}">
                <a16:creationId xmlns:a16="http://schemas.microsoft.com/office/drawing/2014/main" id="{61464338-FE7C-442C-82C9-354B3B99770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402742" y="5567780"/>
            <a:ext cx="3500437" cy="1588"/>
          </a:xfrm>
          <a:prstGeom prst="line">
            <a:avLst/>
          </a:prstGeom>
          <a:noFill/>
          <a:ln w="25400" cap="rnd">
            <a:solidFill>
              <a:srgbClr val="66FF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 dirty="0"/>
          </a:p>
        </p:txBody>
      </p:sp>
      <p:grpSp>
        <p:nvGrpSpPr>
          <p:cNvPr id="104" name="Group 58">
            <a:extLst>
              <a:ext uri="{FF2B5EF4-FFF2-40B4-BE49-F238E27FC236}">
                <a16:creationId xmlns:a16="http://schemas.microsoft.com/office/drawing/2014/main" id="{2B42C82D-216E-4BE3-B132-4AA89AA4C970}"/>
              </a:ext>
            </a:extLst>
          </p:cNvPr>
          <p:cNvGrpSpPr>
            <a:grpSpLocks/>
          </p:cNvGrpSpPr>
          <p:nvPr/>
        </p:nvGrpSpPr>
        <p:grpSpPr bwMode="auto">
          <a:xfrm>
            <a:off x="7526942" y="5209005"/>
            <a:ext cx="746125" cy="714375"/>
            <a:chOff x="3224" y="3034"/>
            <a:chExt cx="470" cy="450"/>
          </a:xfrm>
        </p:grpSpPr>
        <p:grpSp>
          <p:nvGrpSpPr>
            <p:cNvPr id="105" name="Group 38">
              <a:extLst>
                <a:ext uri="{FF2B5EF4-FFF2-40B4-BE49-F238E27FC236}">
                  <a16:creationId xmlns:a16="http://schemas.microsoft.com/office/drawing/2014/main" id="{5E725FCC-EF17-4AE6-B10D-2B64BCD7367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24" y="3034"/>
              <a:ext cx="470" cy="450"/>
              <a:chOff x="1049" y="2541"/>
              <a:chExt cx="843" cy="839"/>
            </a:xfrm>
          </p:grpSpPr>
          <p:sp>
            <p:nvSpPr>
              <p:cNvPr id="107" name="Freeform 39">
                <a:extLst>
                  <a:ext uri="{FF2B5EF4-FFF2-40B4-BE49-F238E27FC236}">
                    <a16:creationId xmlns:a16="http://schemas.microsoft.com/office/drawing/2014/main" id="{C03CFB79-99D3-4E34-9F88-D9262E05B4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66FF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8" name="Line 40">
                <a:extLst>
                  <a:ext uri="{FF2B5EF4-FFF2-40B4-BE49-F238E27FC236}">
                    <a16:creationId xmlns:a16="http://schemas.microsoft.com/office/drawing/2014/main" id="{B5A05CDC-BC9D-4826-8317-F177B4F888C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9" name="Line 41">
                <a:extLst>
                  <a:ext uri="{FF2B5EF4-FFF2-40B4-BE49-F238E27FC236}">
                    <a16:creationId xmlns:a16="http://schemas.microsoft.com/office/drawing/2014/main" id="{8A9C2591-73C6-425C-AE11-7390B7E690D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 w="12700">
                <a:solidFill>
                  <a:srgbClr val="66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6" name="Oval 53">
              <a:extLst>
                <a:ext uri="{FF2B5EF4-FFF2-40B4-BE49-F238E27FC236}">
                  <a16:creationId xmlns:a16="http://schemas.microsoft.com/office/drawing/2014/main" id="{BB4C5CDB-FB7A-4712-81EF-D304B2BBA3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7" y="3208"/>
              <a:ext cx="108" cy="108"/>
            </a:xfrm>
            <a:prstGeom prst="ellipse">
              <a:avLst/>
            </a:prstGeom>
            <a:solidFill>
              <a:srgbClr val="339966"/>
            </a:solidFill>
            <a:ln w="25400" algn="ctr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0" name="Line 48">
            <a:extLst>
              <a:ext uri="{FF2B5EF4-FFF2-40B4-BE49-F238E27FC236}">
                <a16:creationId xmlns:a16="http://schemas.microsoft.com/office/drawing/2014/main" id="{1787C997-C1A3-4CD4-86F1-1D7D1BEC73D6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4413854" y="2241968"/>
            <a:ext cx="3503613" cy="1587"/>
          </a:xfrm>
          <a:prstGeom prst="line">
            <a:avLst/>
          </a:prstGeom>
          <a:noFill/>
          <a:ln w="25400" cap="rnd">
            <a:solidFill>
              <a:srgbClr val="66FF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endParaRPr lang="en-US"/>
          </a:p>
        </p:txBody>
      </p:sp>
      <p:sp>
        <p:nvSpPr>
          <p:cNvPr id="111" name="Oval 64">
            <a:extLst>
              <a:ext uri="{FF2B5EF4-FFF2-40B4-BE49-F238E27FC236}">
                <a16:creationId xmlns:a16="http://schemas.microsoft.com/office/drawing/2014/main" id="{664DE40C-575C-468A-B2D2-131C2E646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4954" y="2159418"/>
            <a:ext cx="171450" cy="171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CCFF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12" name="Oval 65">
            <a:extLst>
              <a:ext uri="{FF2B5EF4-FFF2-40B4-BE49-F238E27FC236}">
                <a16:creationId xmlns:a16="http://schemas.microsoft.com/office/drawing/2014/main" id="{36F4D7FA-C48B-4705-9DB2-34235D930D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28567" y="2154655"/>
            <a:ext cx="171450" cy="171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CCFF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13" name="Oval 66">
            <a:extLst>
              <a:ext uri="{FF2B5EF4-FFF2-40B4-BE49-F238E27FC236}">
                <a16:creationId xmlns:a16="http://schemas.microsoft.com/office/drawing/2014/main" id="{D603A590-C8DC-4E84-A66B-DEBE587D8B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0192" y="5482055"/>
            <a:ext cx="171450" cy="171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CCFF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14" name="Oval 67">
            <a:extLst>
              <a:ext uri="{FF2B5EF4-FFF2-40B4-BE49-F238E27FC236}">
                <a16:creationId xmlns:a16="http://schemas.microsoft.com/office/drawing/2014/main" id="{571D718E-82F5-497C-9EA7-89EE6D764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17454" y="5483643"/>
            <a:ext cx="171450" cy="17145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CCFF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115" name="Group 69">
            <a:extLst>
              <a:ext uri="{FF2B5EF4-FFF2-40B4-BE49-F238E27FC236}">
                <a16:creationId xmlns:a16="http://schemas.microsoft.com/office/drawing/2014/main" id="{8D38A571-0BAE-4D4B-A266-BA80939BD3E4}"/>
              </a:ext>
            </a:extLst>
          </p:cNvPr>
          <p:cNvGrpSpPr>
            <a:grpSpLocks/>
          </p:cNvGrpSpPr>
          <p:nvPr/>
        </p:nvGrpSpPr>
        <p:grpSpPr bwMode="auto">
          <a:xfrm>
            <a:off x="7544404" y="1657768"/>
            <a:ext cx="723900" cy="695325"/>
            <a:chOff x="3219" y="841"/>
            <a:chExt cx="456" cy="438"/>
          </a:xfrm>
        </p:grpSpPr>
        <p:grpSp>
          <p:nvGrpSpPr>
            <p:cNvPr id="116" name="Group 16">
              <a:extLst>
                <a:ext uri="{FF2B5EF4-FFF2-40B4-BE49-F238E27FC236}">
                  <a16:creationId xmlns:a16="http://schemas.microsoft.com/office/drawing/2014/main" id="{97B3842D-13B9-41F0-9703-CF84CAC7D7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19" y="841"/>
              <a:ext cx="456" cy="438"/>
              <a:chOff x="2277" y="2574"/>
              <a:chExt cx="1020" cy="979"/>
            </a:xfrm>
          </p:grpSpPr>
          <p:sp>
            <p:nvSpPr>
              <p:cNvPr id="118" name="Freeform 17">
                <a:extLst>
                  <a:ext uri="{FF2B5EF4-FFF2-40B4-BE49-F238E27FC236}">
                    <a16:creationId xmlns:a16="http://schemas.microsoft.com/office/drawing/2014/main" id="{F5BB0036-74A9-455F-A60B-2CFDD0A891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19" name="Line 18">
                <a:extLst>
                  <a:ext uri="{FF2B5EF4-FFF2-40B4-BE49-F238E27FC236}">
                    <a16:creationId xmlns:a16="http://schemas.microsoft.com/office/drawing/2014/main" id="{4BF285E4-7E54-4205-ACBC-DA33E643A04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0" name="Line 19">
                <a:extLst>
                  <a:ext uri="{FF2B5EF4-FFF2-40B4-BE49-F238E27FC236}">
                    <a16:creationId xmlns:a16="http://schemas.microsoft.com/office/drawing/2014/main" id="{75FAA2EF-3771-40E3-881E-D19779AB603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7" name="Oval 68">
              <a:extLst>
                <a:ext uri="{FF2B5EF4-FFF2-40B4-BE49-F238E27FC236}">
                  <a16:creationId xmlns:a16="http://schemas.microsoft.com/office/drawing/2014/main" id="{FC26361E-24D8-4638-BDE5-7CA5D84E68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5" y="1007"/>
              <a:ext cx="108" cy="10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1" name="Group 70">
            <a:extLst>
              <a:ext uri="{FF2B5EF4-FFF2-40B4-BE49-F238E27FC236}">
                <a16:creationId xmlns:a16="http://schemas.microsoft.com/office/drawing/2014/main" id="{2555F518-2D39-4BE5-874F-B9ECE84EE972}"/>
              </a:ext>
            </a:extLst>
          </p:cNvPr>
          <p:cNvGrpSpPr>
            <a:grpSpLocks/>
          </p:cNvGrpSpPr>
          <p:nvPr/>
        </p:nvGrpSpPr>
        <p:grpSpPr bwMode="auto">
          <a:xfrm>
            <a:off x="3866167" y="1799055"/>
            <a:ext cx="723900" cy="695325"/>
            <a:chOff x="3219" y="841"/>
            <a:chExt cx="456" cy="438"/>
          </a:xfrm>
        </p:grpSpPr>
        <p:grpSp>
          <p:nvGrpSpPr>
            <p:cNvPr id="122" name="Group 71">
              <a:extLst>
                <a:ext uri="{FF2B5EF4-FFF2-40B4-BE49-F238E27FC236}">
                  <a16:creationId xmlns:a16="http://schemas.microsoft.com/office/drawing/2014/main" id="{362E34F4-175B-4331-9E29-AE4697D4761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19" y="841"/>
              <a:ext cx="456" cy="438"/>
              <a:chOff x="2277" y="2574"/>
              <a:chExt cx="1020" cy="979"/>
            </a:xfrm>
          </p:grpSpPr>
          <p:sp>
            <p:nvSpPr>
              <p:cNvPr id="124" name="Freeform 72">
                <a:extLst>
                  <a:ext uri="{FF2B5EF4-FFF2-40B4-BE49-F238E27FC236}">
                    <a16:creationId xmlns:a16="http://schemas.microsoft.com/office/drawing/2014/main" id="{C235BCBB-D6AF-497A-AFCD-BA0EC334FB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5" name="Line 73">
                <a:extLst>
                  <a:ext uri="{FF2B5EF4-FFF2-40B4-BE49-F238E27FC236}">
                    <a16:creationId xmlns:a16="http://schemas.microsoft.com/office/drawing/2014/main" id="{D6898953-6141-472E-B322-52D076A0C58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6" name="Line 74">
                <a:extLst>
                  <a:ext uri="{FF2B5EF4-FFF2-40B4-BE49-F238E27FC236}">
                    <a16:creationId xmlns:a16="http://schemas.microsoft.com/office/drawing/2014/main" id="{CD3DB0BC-E05E-4CF1-B300-9793BA6CDD6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3" name="Oval 75">
              <a:extLst>
                <a:ext uri="{FF2B5EF4-FFF2-40B4-BE49-F238E27FC236}">
                  <a16:creationId xmlns:a16="http://schemas.microsoft.com/office/drawing/2014/main" id="{7D878F63-785F-4095-9D0B-AAD0318606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5" y="1007"/>
              <a:ext cx="108" cy="10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27" name="Group 76">
            <a:extLst>
              <a:ext uri="{FF2B5EF4-FFF2-40B4-BE49-F238E27FC236}">
                <a16:creationId xmlns:a16="http://schemas.microsoft.com/office/drawing/2014/main" id="{26BB7924-9A0C-4B5F-85CA-06D6B1310BCB}"/>
              </a:ext>
            </a:extLst>
          </p:cNvPr>
          <p:cNvGrpSpPr>
            <a:grpSpLocks/>
          </p:cNvGrpSpPr>
          <p:nvPr/>
        </p:nvGrpSpPr>
        <p:grpSpPr bwMode="auto">
          <a:xfrm>
            <a:off x="4150329" y="5283618"/>
            <a:ext cx="723900" cy="695325"/>
            <a:chOff x="3219" y="841"/>
            <a:chExt cx="456" cy="438"/>
          </a:xfrm>
        </p:grpSpPr>
        <p:grpSp>
          <p:nvGrpSpPr>
            <p:cNvPr id="128" name="Group 77">
              <a:extLst>
                <a:ext uri="{FF2B5EF4-FFF2-40B4-BE49-F238E27FC236}">
                  <a16:creationId xmlns:a16="http://schemas.microsoft.com/office/drawing/2014/main" id="{7117B043-F0D9-4C53-908F-C1B27B25AC3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19" y="841"/>
              <a:ext cx="456" cy="438"/>
              <a:chOff x="2277" y="2574"/>
              <a:chExt cx="1020" cy="979"/>
            </a:xfrm>
          </p:grpSpPr>
          <p:sp>
            <p:nvSpPr>
              <p:cNvPr id="130" name="Freeform 78">
                <a:extLst>
                  <a:ext uri="{FF2B5EF4-FFF2-40B4-BE49-F238E27FC236}">
                    <a16:creationId xmlns:a16="http://schemas.microsoft.com/office/drawing/2014/main" id="{D538532C-AEA8-42E0-9647-B96F78DD98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1" name="Line 79">
                <a:extLst>
                  <a:ext uri="{FF2B5EF4-FFF2-40B4-BE49-F238E27FC236}">
                    <a16:creationId xmlns:a16="http://schemas.microsoft.com/office/drawing/2014/main" id="{203113EB-1BC9-45A2-8CEE-C58EB191E8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2" name="Line 80">
                <a:extLst>
                  <a:ext uri="{FF2B5EF4-FFF2-40B4-BE49-F238E27FC236}">
                    <a16:creationId xmlns:a16="http://schemas.microsoft.com/office/drawing/2014/main" id="{E87213B4-7A8C-4888-9133-FD30ACF3311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29" name="Oval 81">
              <a:extLst>
                <a:ext uri="{FF2B5EF4-FFF2-40B4-BE49-F238E27FC236}">
                  <a16:creationId xmlns:a16="http://schemas.microsoft.com/office/drawing/2014/main" id="{EF78CDAA-2C4E-4E09-851B-C8C6DDCD4E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5" y="1007"/>
              <a:ext cx="108" cy="10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33" name="Group 82">
            <a:extLst>
              <a:ext uri="{FF2B5EF4-FFF2-40B4-BE49-F238E27FC236}">
                <a16:creationId xmlns:a16="http://schemas.microsoft.com/office/drawing/2014/main" id="{AEADCACD-B496-4A20-B583-C50B8CDFF4C7}"/>
              </a:ext>
            </a:extLst>
          </p:cNvPr>
          <p:cNvGrpSpPr>
            <a:grpSpLocks/>
          </p:cNvGrpSpPr>
          <p:nvPr/>
        </p:nvGrpSpPr>
        <p:grpSpPr bwMode="auto">
          <a:xfrm>
            <a:off x="7625367" y="5101055"/>
            <a:ext cx="723900" cy="695325"/>
            <a:chOff x="3219" y="841"/>
            <a:chExt cx="456" cy="438"/>
          </a:xfrm>
        </p:grpSpPr>
        <p:grpSp>
          <p:nvGrpSpPr>
            <p:cNvPr id="134" name="Group 83">
              <a:extLst>
                <a:ext uri="{FF2B5EF4-FFF2-40B4-BE49-F238E27FC236}">
                  <a16:creationId xmlns:a16="http://schemas.microsoft.com/office/drawing/2014/main" id="{0C912CF5-91DF-4623-85F8-4C2D3B94C22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19" y="841"/>
              <a:ext cx="456" cy="438"/>
              <a:chOff x="2277" y="2574"/>
              <a:chExt cx="1020" cy="979"/>
            </a:xfrm>
          </p:grpSpPr>
          <p:sp>
            <p:nvSpPr>
              <p:cNvPr id="136" name="Freeform 84">
                <a:extLst>
                  <a:ext uri="{FF2B5EF4-FFF2-40B4-BE49-F238E27FC236}">
                    <a16:creationId xmlns:a16="http://schemas.microsoft.com/office/drawing/2014/main" id="{FF1F852D-2314-44D0-8AFE-32A8C8BD17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7" name="Line 85">
                <a:extLst>
                  <a:ext uri="{FF2B5EF4-FFF2-40B4-BE49-F238E27FC236}">
                    <a16:creationId xmlns:a16="http://schemas.microsoft.com/office/drawing/2014/main" id="{12A92E87-31D3-4A8D-BB98-CAADC7D7371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8" name="Line 86">
                <a:extLst>
                  <a:ext uri="{FF2B5EF4-FFF2-40B4-BE49-F238E27FC236}">
                    <a16:creationId xmlns:a16="http://schemas.microsoft.com/office/drawing/2014/main" id="{15451211-7AAA-4003-8A45-D1F79399519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 w="127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5" name="Oval 87">
              <a:extLst>
                <a:ext uri="{FF2B5EF4-FFF2-40B4-BE49-F238E27FC236}">
                  <a16:creationId xmlns:a16="http://schemas.microsoft.com/office/drawing/2014/main" id="{70CB1877-9E2F-4456-907E-F442B11772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05" y="1007"/>
              <a:ext cx="108" cy="10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CC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C225A98A-9D8C-4BD7-B970-467AD62CB758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15690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  <p:bldP spid="4" grpId="0" animBg="1"/>
      <p:bldP spid="83" grpId="0" animBg="1"/>
      <p:bldP spid="96" grpId="0" animBg="1"/>
      <p:bldP spid="103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0175" y="1433739"/>
            <a:ext cx="9953624" cy="4840299"/>
          </a:xfrm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Design recommendations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Sum-up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101921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Field calibration: stitching</a:t>
            </a:r>
          </a:p>
        </p:txBody>
      </p:sp>
      <p:grpSp>
        <p:nvGrpSpPr>
          <p:cNvPr id="66" name="Group 32">
            <a:extLst>
              <a:ext uri="{FF2B5EF4-FFF2-40B4-BE49-F238E27FC236}">
                <a16:creationId xmlns:a16="http://schemas.microsoft.com/office/drawing/2014/main" id="{ADF279D4-4C27-4FBC-A296-26E788B24F51}"/>
              </a:ext>
            </a:extLst>
          </p:cNvPr>
          <p:cNvGrpSpPr>
            <a:grpSpLocks/>
          </p:cNvGrpSpPr>
          <p:nvPr/>
        </p:nvGrpSpPr>
        <p:grpSpPr bwMode="auto">
          <a:xfrm>
            <a:off x="2231572" y="2300034"/>
            <a:ext cx="7291388" cy="2616200"/>
            <a:chOff x="528" y="1253"/>
            <a:chExt cx="4593" cy="1648"/>
          </a:xfrm>
        </p:grpSpPr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id="{38951094-A053-4848-808A-8C5A6077D1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8" y="1253"/>
              <a:ext cx="1714" cy="1646"/>
              <a:chOff x="2277" y="2574"/>
              <a:chExt cx="1020" cy="979"/>
            </a:xfrm>
          </p:grpSpPr>
          <p:sp>
            <p:nvSpPr>
              <p:cNvPr id="76" name="Freeform 5">
                <a:extLst>
                  <a:ext uri="{FF2B5EF4-FFF2-40B4-BE49-F238E27FC236}">
                    <a16:creationId xmlns:a16="http://schemas.microsoft.com/office/drawing/2014/main" id="{FA814763-A0FD-4683-8F58-948DC1291F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" name="Line 6">
                <a:extLst>
                  <a:ext uri="{FF2B5EF4-FFF2-40B4-BE49-F238E27FC236}">
                    <a16:creationId xmlns:a16="http://schemas.microsoft.com/office/drawing/2014/main" id="{96C15FB6-4CFF-42EF-BA18-8ADA07CAFAB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99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8" name="Line 7">
                <a:extLst>
                  <a:ext uri="{FF2B5EF4-FFF2-40B4-BE49-F238E27FC236}">
                    <a16:creationId xmlns:a16="http://schemas.microsoft.com/office/drawing/2014/main" id="{0C087FD0-9AF0-412A-8D4B-6AA497C9B53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99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8" name="Group 9">
              <a:extLst>
                <a:ext uri="{FF2B5EF4-FFF2-40B4-BE49-F238E27FC236}">
                  <a16:creationId xmlns:a16="http://schemas.microsoft.com/office/drawing/2014/main" id="{9CE4EA6B-BC72-41DF-A9FE-91BFA18436B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64" y="1254"/>
              <a:ext cx="1714" cy="1646"/>
              <a:chOff x="2277" y="2574"/>
              <a:chExt cx="1020" cy="979"/>
            </a:xfrm>
          </p:grpSpPr>
          <p:sp>
            <p:nvSpPr>
              <p:cNvPr id="73" name="Freeform 10">
                <a:extLst>
                  <a:ext uri="{FF2B5EF4-FFF2-40B4-BE49-F238E27FC236}">
                    <a16:creationId xmlns:a16="http://schemas.microsoft.com/office/drawing/2014/main" id="{2C2618BC-B32B-4984-845F-1154C68C28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" name="Line 11">
                <a:extLst>
                  <a:ext uri="{FF2B5EF4-FFF2-40B4-BE49-F238E27FC236}">
                    <a16:creationId xmlns:a16="http://schemas.microsoft.com/office/drawing/2014/main" id="{DE0D4217-9D45-4661-B4DD-5D0D9980412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99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" name="Line 12">
                <a:extLst>
                  <a:ext uri="{FF2B5EF4-FFF2-40B4-BE49-F238E27FC236}">
                    <a16:creationId xmlns:a16="http://schemas.microsoft.com/office/drawing/2014/main" id="{259BFE48-2192-4005-BB37-72FC08D257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99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Group 13">
              <a:extLst>
                <a:ext uri="{FF2B5EF4-FFF2-40B4-BE49-F238E27FC236}">
                  <a16:creationId xmlns:a16="http://schemas.microsoft.com/office/drawing/2014/main" id="{EFF045F4-50F8-4306-8254-B048A848F0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07" y="1255"/>
              <a:ext cx="1714" cy="1646"/>
              <a:chOff x="2277" y="2574"/>
              <a:chExt cx="1020" cy="979"/>
            </a:xfrm>
          </p:grpSpPr>
          <p:sp>
            <p:nvSpPr>
              <p:cNvPr id="70" name="Freeform 14">
                <a:extLst>
                  <a:ext uri="{FF2B5EF4-FFF2-40B4-BE49-F238E27FC236}">
                    <a16:creationId xmlns:a16="http://schemas.microsoft.com/office/drawing/2014/main" id="{D73F61E5-6561-4A18-B488-C8D2E1614A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7" y="2574"/>
                <a:ext cx="1020" cy="979"/>
              </a:xfrm>
              <a:custGeom>
                <a:avLst/>
                <a:gdLst>
                  <a:gd name="T0" fmla="*/ 0 w 1020"/>
                  <a:gd name="T1" fmla="*/ 37 h 979"/>
                  <a:gd name="T2" fmla="*/ 992 w 1020"/>
                  <a:gd name="T3" fmla="*/ 0 h 979"/>
                  <a:gd name="T4" fmla="*/ 1020 w 1020"/>
                  <a:gd name="T5" fmla="*/ 927 h 979"/>
                  <a:gd name="T6" fmla="*/ 81 w 1020"/>
                  <a:gd name="T7" fmla="*/ 979 h 979"/>
                  <a:gd name="T8" fmla="*/ 0 w 1020"/>
                  <a:gd name="T9" fmla="*/ 3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0" h="979">
                    <a:moveTo>
                      <a:pt x="0" y="37"/>
                    </a:moveTo>
                    <a:lnTo>
                      <a:pt x="992" y="0"/>
                    </a:lnTo>
                    <a:lnTo>
                      <a:pt x="1020" y="927"/>
                    </a:lnTo>
                    <a:lnTo>
                      <a:pt x="81" y="979"/>
                    </a:lnTo>
                    <a:lnTo>
                      <a:pt x="0" y="37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rgbClr val="FF99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Line 15">
                <a:extLst>
                  <a:ext uri="{FF2B5EF4-FFF2-40B4-BE49-F238E27FC236}">
                    <a16:creationId xmlns:a16="http://schemas.microsoft.com/office/drawing/2014/main" id="{AC7E55D1-2208-4613-8AC9-AFE03E094A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772" y="2596"/>
                <a:ext cx="79" cy="929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99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Line 16">
                <a:extLst>
                  <a:ext uri="{FF2B5EF4-FFF2-40B4-BE49-F238E27FC236}">
                    <a16:creationId xmlns:a16="http://schemas.microsoft.com/office/drawing/2014/main" id="{C60601C7-37C8-49FA-827B-CF76009E7D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319" y="3045"/>
                <a:ext cx="963" cy="4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99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9" name="Group 33">
            <a:extLst>
              <a:ext uri="{FF2B5EF4-FFF2-40B4-BE49-F238E27FC236}">
                <a16:creationId xmlns:a16="http://schemas.microsoft.com/office/drawing/2014/main" id="{64F3DD8B-E7ED-4339-AF5D-AAFA744FED46}"/>
              </a:ext>
            </a:extLst>
          </p:cNvPr>
          <p:cNvGrpSpPr>
            <a:grpSpLocks/>
          </p:cNvGrpSpPr>
          <p:nvPr/>
        </p:nvGrpSpPr>
        <p:grpSpPr bwMode="auto">
          <a:xfrm>
            <a:off x="2377622" y="2427034"/>
            <a:ext cx="7135813" cy="2341562"/>
            <a:chOff x="641" y="1334"/>
            <a:chExt cx="4709" cy="1502"/>
          </a:xfrm>
        </p:grpSpPr>
        <p:grpSp>
          <p:nvGrpSpPr>
            <p:cNvPr id="80" name="Group 17">
              <a:extLst>
                <a:ext uri="{FF2B5EF4-FFF2-40B4-BE49-F238E27FC236}">
                  <a16:creationId xmlns:a16="http://schemas.microsoft.com/office/drawing/2014/main" id="{05ED7E33-5530-4B5E-B8CC-14172100855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1" y="1334"/>
              <a:ext cx="1571" cy="1500"/>
              <a:chOff x="1049" y="2541"/>
              <a:chExt cx="843" cy="839"/>
            </a:xfrm>
          </p:grpSpPr>
          <p:sp>
            <p:nvSpPr>
              <p:cNvPr id="89" name="Freeform 18">
                <a:extLst>
                  <a:ext uri="{FF2B5EF4-FFF2-40B4-BE49-F238E27FC236}">
                    <a16:creationId xmlns:a16="http://schemas.microsoft.com/office/drawing/2014/main" id="{3030840B-0E8A-4419-9527-FA19DDAE7E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90" name="Line 19">
                <a:extLst>
                  <a:ext uri="{FF2B5EF4-FFF2-40B4-BE49-F238E27FC236}">
                    <a16:creationId xmlns:a16="http://schemas.microsoft.com/office/drawing/2014/main" id="{727FFC09-4975-4D55-981B-0F1F8281FA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1" name="Line 20">
                <a:extLst>
                  <a:ext uri="{FF2B5EF4-FFF2-40B4-BE49-F238E27FC236}">
                    <a16:creationId xmlns:a16="http://schemas.microsoft.com/office/drawing/2014/main" id="{4BF7F9D9-C59F-4CBD-AC93-211AD77FD5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21">
              <a:extLst>
                <a:ext uri="{FF2B5EF4-FFF2-40B4-BE49-F238E27FC236}">
                  <a16:creationId xmlns:a16="http://schemas.microsoft.com/office/drawing/2014/main" id="{19785512-3891-478D-85C3-28F77AB6D5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10" y="1335"/>
              <a:ext cx="1571" cy="1500"/>
              <a:chOff x="1049" y="2541"/>
              <a:chExt cx="843" cy="839"/>
            </a:xfrm>
          </p:grpSpPr>
          <p:sp>
            <p:nvSpPr>
              <p:cNvPr id="86" name="Freeform 22">
                <a:extLst>
                  <a:ext uri="{FF2B5EF4-FFF2-40B4-BE49-F238E27FC236}">
                    <a16:creationId xmlns:a16="http://schemas.microsoft.com/office/drawing/2014/main" id="{B8296C48-F2AE-42E5-8C9A-7CC2DD0A91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" name="Line 23">
                <a:extLst>
                  <a:ext uri="{FF2B5EF4-FFF2-40B4-BE49-F238E27FC236}">
                    <a16:creationId xmlns:a16="http://schemas.microsoft.com/office/drawing/2014/main" id="{3C8D69CB-7D95-41F2-A4DE-61BF109BA93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Line 24">
                <a:extLst>
                  <a:ext uri="{FF2B5EF4-FFF2-40B4-BE49-F238E27FC236}">
                    <a16:creationId xmlns:a16="http://schemas.microsoft.com/office/drawing/2014/main" id="{415EE5A2-C989-408F-B52D-868116B23E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25">
              <a:extLst>
                <a:ext uri="{FF2B5EF4-FFF2-40B4-BE49-F238E27FC236}">
                  <a16:creationId xmlns:a16="http://schemas.microsoft.com/office/drawing/2014/main" id="{F488FCE4-CE9D-40C0-B5C8-1215660CA71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779" y="1336"/>
              <a:ext cx="1571" cy="1500"/>
              <a:chOff x="1049" y="2541"/>
              <a:chExt cx="843" cy="839"/>
            </a:xfrm>
          </p:grpSpPr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89C0E54-3FDD-4499-855C-79ECDAC7E3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9" y="2541"/>
                <a:ext cx="842" cy="839"/>
              </a:xfrm>
              <a:custGeom>
                <a:avLst/>
                <a:gdLst>
                  <a:gd name="T0" fmla="*/ 0 w 842"/>
                  <a:gd name="T1" fmla="*/ 0 h 809"/>
                  <a:gd name="T2" fmla="*/ 842 w 842"/>
                  <a:gd name="T3" fmla="*/ 0 h 809"/>
                  <a:gd name="T4" fmla="*/ 842 w 842"/>
                  <a:gd name="T5" fmla="*/ 809 h 809"/>
                  <a:gd name="T6" fmla="*/ 0 w 842"/>
                  <a:gd name="T7" fmla="*/ 809 h 809"/>
                  <a:gd name="T8" fmla="*/ 0 w 842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2" h="809">
                    <a:moveTo>
                      <a:pt x="0" y="0"/>
                    </a:moveTo>
                    <a:lnTo>
                      <a:pt x="842" y="0"/>
                    </a:lnTo>
                    <a:lnTo>
                      <a:pt x="842" y="809"/>
                    </a:lnTo>
                    <a:lnTo>
                      <a:pt x="0" y="80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4" name="Line 27">
                <a:extLst>
                  <a:ext uri="{FF2B5EF4-FFF2-40B4-BE49-F238E27FC236}">
                    <a16:creationId xmlns:a16="http://schemas.microsoft.com/office/drawing/2014/main" id="{6DB422F6-6886-429F-B664-719B9B9792C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051" y="2962"/>
                <a:ext cx="841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5" name="Line 28">
                <a:extLst>
                  <a:ext uri="{FF2B5EF4-FFF2-40B4-BE49-F238E27FC236}">
                    <a16:creationId xmlns:a16="http://schemas.microsoft.com/office/drawing/2014/main" id="{40B04199-AE68-4480-A7C9-A22694991A1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-5400000">
                <a:off x="1056" y="2961"/>
                <a:ext cx="839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2" name="Text Box 29">
            <a:extLst>
              <a:ext uri="{FF2B5EF4-FFF2-40B4-BE49-F238E27FC236}">
                <a16:creationId xmlns:a16="http://schemas.microsoft.com/office/drawing/2014/main" id="{D1CFD993-9099-4781-BAFB-FDFE94355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093" y="1753649"/>
            <a:ext cx="281781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66FF99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288925" indent="-2889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66FF"/>
                </a:solidFill>
                <a:latin typeface="Arial" charset="0"/>
              </a:rPr>
              <a:t>Before field calibration</a:t>
            </a:r>
          </a:p>
        </p:txBody>
      </p:sp>
      <p:sp>
        <p:nvSpPr>
          <p:cNvPr id="93" name="Text Box 30">
            <a:extLst>
              <a:ext uri="{FF2B5EF4-FFF2-40B4-BE49-F238E27FC236}">
                <a16:creationId xmlns:a16="http://schemas.microsoft.com/office/drawing/2014/main" id="{7D573EA1-B27D-4181-A2D7-69264DF40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615" y="5143246"/>
            <a:ext cx="2549525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rgbClr val="66FF99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288925" indent="-2889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latin typeface="Arial" charset="0"/>
              </a:rPr>
              <a:t>After field calibration</a:t>
            </a:r>
          </a:p>
        </p:txBody>
      </p:sp>
      <p:sp>
        <p:nvSpPr>
          <p:cNvPr id="94" name="WordArt 31">
            <a:extLst>
              <a:ext uri="{FF2B5EF4-FFF2-40B4-BE49-F238E27FC236}">
                <a16:creationId xmlns:a16="http://schemas.microsoft.com/office/drawing/2014/main" id="{02AB43B6-3AA2-4591-AD0C-32140F4D4F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822054">
            <a:off x="1882752" y="3447691"/>
            <a:ext cx="8032885" cy="63566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/>
              </a:rPr>
              <a:t>With interferometric measurement only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45E8FF-6864-4CD5-BFBD-749B7FA89A1F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basic principals</a:t>
            </a:r>
          </a:p>
        </p:txBody>
      </p:sp>
    </p:spTree>
    <p:extLst>
      <p:ext uri="{BB962C8B-B14F-4D97-AF65-F5344CB8AC3E}">
        <p14:creationId xmlns:p14="http://schemas.microsoft.com/office/powerpoint/2010/main" val="25426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2812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recommendations: file type - </a:t>
            </a:r>
            <a:r>
              <a:rPr lang="en-US" sz="3600" dirty="0" err="1"/>
              <a:t>softwares</a:t>
            </a:r>
            <a:endParaRPr lang="en-US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</a:pPr>
            <a:r>
              <a:rPr lang="en-US" sz="2800" b="1" dirty="0"/>
              <a:t>Drawings’ file type: 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World-famous GDSII (binary files) … DXF, ASCII, …, conversion possible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DATATYPE parameter used for dose coding (be careful DATATYPE=1000 means </a:t>
            </a:r>
            <a:r>
              <a:rPr lang="en-US" sz="1800" dirty="0" err="1"/>
              <a:t>DoseFactor</a:t>
            </a:r>
            <a:r>
              <a:rPr lang="en-US" sz="1800" dirty="0"/>
              <a:t>=1)</a:t>
            </a:r>
          </a:p>
          <a:p>
            <a:pPr marL="285750" indent="-285750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</a:pPr>
            <a:r>
              <a:rPr lang="en-US" sz="2800" b="1" dirty="0" err="1"/>
              <a:t>Softwares</a:t>
            </a:r>
            <a:r>
              <a:rPr lang="en-US" sz="2800" b="1" dirty="0"/>
              <a:t> used: 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Best one: E-Beam writer's software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If not: must be compatible with the machine </a:t>
            </a:r>
          </a:p>
          <a:p>
            <a:pPr marL="1124206" lvl="2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b="1" dirty="0" err="1">
                <a:solidFill>
                  <a:schemeClr val="tx1"/>
                </a:solidFill>
              </a:rPr>
              <a:t>Klayout</a:t>
            </a:r>
            <a:r>
              <a:rPr lang="en-US" sz="1800" b="1" dirty="0">
                <a:solidFill>
                  <a:schemeClr val="tx1"/>
                </a:solidFill>
              </a:rPr>
              <a:t> (include a PYTHON library … useful for scripting GDS2 files)</a:t>
            </a:r>
            <a:endParaRPr lang="en-US" sz="1800" dirty="0">
              <a:solidFill>
                <a:schemeClr val="tx1"/>
              </a:solidFill>
            </a:endParaRPr>
          </a:p>
          <a:p>
            <a:pPr marL="1124206" lvl="2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dirty="0">
                <a:solidFill>
                  <a:schemeClr val="tx1"/>
                </a:solidFill>
              </a:rPr>
              <a:t>CADENCE, </a:t>
            </a:r>
            <a:r>
              <a:rPr lang="en-US" sz="1800" dirty="0" err="1">
                <a:solidFill>
                  <a:schemeClr val="tx1"/>
                </a:solidFill>
              </a:rPr>
              <a:t>LayoutEditor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CleWin</a:t>
            </a:r>
            <a:r>
              <a:rPr lang="en-US" sz="1800" dirty="0">
                <a:solidFill>
                  <a:schemeClr val="tx1"/>
                </a:solidFill>
              </a:rPr>
              <a:t> (GDS hierarchy not fully compatible with RAITH)</a:t>
            </a:r>
          </a:p>
          <a:p>
            <a:pPr marL="1124206" lvl="2" indent="-360363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800" b="1" dirty="0" err="1">
                <a:solidFill>
                  <a:schemeClr val="tx1"/>
                </a:solidFill>
              </a:rPr>
              <a:t>GenISys</a:t>
            </a:r>
            <a:r>
              <a:rPr lang="en-US" sz="1800" b="1" dirty="0">
                <a:solidFill>
                  <a:schemeClr val="tx1"/>
                </a:solidFill>
              </a:rPr>
              <a:t> Beamer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</a:p>
          <a:p>
            <a:pPr marL="1686928" lvl="3" indent="-360363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400" dirty="0">
                <a:solidFill>
                  <a:schemeClr val="tx1"/>
                </a:solidFill>
              </a:rPr>
              <a:t>Process simulation</a:t>
            </a:r>
          </a:p>
          <a:p>
            <a:pPr marL="1686928" lvl="3" indent="-360363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400" dirty="0">
                <a:solidFill>
                  <a:schemeClr val="tx1"/>
                </a:solidFill>
              </a:rPr>
              <a:t>Data preparation/correction</a:t>
            </a:r>
          </a:p>
          <a:p>
            <a:pPr marL="1686928" lvl="3" indent="-360363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1400" dirty="0">
                <a:solidFill>
                  <a:schemeClr val="tx1"/>
                </a:solidFill>
              </a:rPr>
              <a:t>Powerful but expensive (100k€)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CC8C7-40A0-4EF6-B229-D8C9A925046E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0286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recommendations: d</a:t>
            </a:r>
            <a:r>
              <a:rPr lang="en-US" altLang="fr-FR" sz="3600" dirty="0"/>
              <a:t>rawing/design</a:t>
            </a:r>
            <a:endParaRPr lang="en-US" sz="36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016484"/>
          </a:xfrm>
        </p:spPr>
        <p:txBody>
          <a:bodyPr>
            <a:spAutoFit/>
          </a:bodyPr>
          <a:lstStyle/>
          <a:p>
            <a:pPr marL="285750" indent="-285750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</a:pPr>
            <a:r>
              <a:rPr lang="en-US" sz="2800" b="1" dirty="0"/>
              <a:t>Drawing’s grid must match the step-size of exposure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2000" dirty="0"/>
              <a:t> To prevent coordinates from being rounded by the machine without control</a:t>
            </a:r>
          </a:p>
          <a:p>
            <a:pPr marL="285750" indent="-285750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</a:pPr>
            <a:r>
              <a:rPr lang="en-US" sz="2800" b="1" dirty="0"/>
              <a:t>Design is exposed with an orthogonal matrix XY of points: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2000" dirty="0"/>
              <a:t>All structures non-parallel to X or Y axis are divided in small parts in order to fit the drawing : time and memory consuming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2000" dirty="0"/>
              <a:t>Try to follow the axes</a:t>
            </a:r>
          </a:p>
          <a:p>
            <a:pPr marL="285750" indent="-285750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</a:pPr>
            <a:r>
              <a:rPr lang="en-US" sz="2800" b="1" dirty="0"/>
              <a:t>Avoid nanostructures with stitching</a:t>
            </a:r>
          </a:p>
          <a:p>
            <a:pPr marL="631825" lvl="1" indent="-360363" algn="just">
              <a:lnSpc>
                <a:spcPct val="140000"/>
              </a:lnSpc>
              <a:spcBef>
                <a:spcPct val="0"/>
              </a:spcBef>
              <a:buClr>
                <a:srgbClr val="00CCFF"/>
              </a:buClr>
              <a:buSzPct val="120000"/>
              <a:buFont typeface="Wingdings" pitchFamily="2" charset="2"/>
              <a:buChar char="F"/>
            </a:pPr>
            <a:r>
              <a:rPr lang="en-US" sz="2000" dirty="0"/>
              <a:t>Better in the center of one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74B8E-DCB3-42F2-B4B9-FA72057CCBB3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2703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Design recommendations: drawing without knowledge</a:t>
            </a:r>
            <a:endParaRPr lang="fr-FR" sz="32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391" y="1367072"/>
            <a:ext cx="5861575" cy="50433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648" y="1367073"/>
            <a:ext cx="6067921" cy="507931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81250" y="930583"/>
            <a:ext cx="7315200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IS THE DIFFERENCE BETWEEN THE 2 IMAGES</a:t>
            </a:r>
          </a:p>
        </p:txBody>
      </p:sp>
      <p:sp>
        <p:nvSpPr>
          <p:cNvPr id="14" name="Nuage 13"/>
          <p:cNvSpPr/>
          <p:nvPr/>
        </p:nvSpPr>
        <p:spPr>
          <a:xfrm rot="16200000">
            <a:off x="19505" y="3239520"/>
            <a:ext cx="4291344" cy="1071552"/>
          </a:xfrm>
          <a:prstGeom prst="clou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CLUE :</a:t>
            </a:r>
          </a:p>
          <a:p>
            <a:r>
              <a:rPr lang="en-US" sz="1600" dirty="0"/>
              <a:t>they have the same scale (µm)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4042617" y="2606785"/>
            <a:ext cx="3337900" cy="2093628"/>
            <a:chOff x="2518617" y="2393276"/>
            <a:chExt cx="3337900" cy="209362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5514" y="3086391"/>
              <a:ext cx="1675720" cy="140051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18617" y="2393276"/>
              <a:ext cx="3337900" cy="556753"/>
            </a:xfrm>
            <a:prstGeom prst="wedgeRectCallout">
              <a:avLst>
                <a:gd name="adj1" fmla="val -2920"/>
                <a:gd name="adj2" fmla="val 101969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fr-FR" sz="2000" i="1" dirty="0">
                  <a:solidFill>
                    <a:schemeClr val="tx1"/>
                  </a:solidFill>
                </a:rPr>
                <a:t>DRAW CLOSE TO THE CENTER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C23034B-A230-4DE4-A0A4-5B33568E048E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4996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Design recommendations: drawing without knowledge</a:t>
            </a:r>
            <a:endParaRPr lang="fr-FR" sz="3200" dirty="0"/>
          </a:p>
        </p:txBody>
      </p:sp>
      <p:sp>
        <p:nvSpPr>
          <p:cNvPr id="14" name="Nuage 13"/>
          <p:cNvSpPr/>
          <p:nvPr/>
        </p:nvSpPr>
        <p:spPr>
          <a:xfrm rot="16200000">
            <a:off x="742520" y="2844042"/>
            <a:ext cx="4103651" cy="1262312"/>
          </a:xfrm>
          <a:prstGeom prst="clou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CLUE :</a:t>
            </a:r>
          </a:p>
          <a:p>
            <a:r>
              <a:rPr lang="en-US" sz="1600" dirty="0"/>
              <a:t>This is not an effect from the display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228" y="1523736"/>
            <a:ext cx="875176" cy="44196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381250" y="963239"/>
            <a:ext cx="7315200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WHAT IS CURIOUS ON THIS DRAWING ?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3865639" y="2010227"/>
            <a:ext cx="5453743" cy="2665344"/>
            <a:chOff x="829705" y="1821560"/>
            <a:chExt cx="5453743" cy="2665344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0855" y="3086391"/>
              <a:ext cx="1675720" cy="140051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29705" y="1821560"/>
              <a:ext cx="5453743" cy="1050434"/>
            </a:xfrm>
            <a:prstGeom prst="wedgeRectCallout">
              <a:avLst>
                <a:gd name="adj1" fmla="val -4420"/>
                <a:gd name="adj2" fmla="val 7339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72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</a:rPr>
                <a:t>Promote X-Y axis parallelism for drawing</a:t>
              </a:r>
            </a:p>
            <a:p>
              <a:pPr algn="just"/>
              <a:r>
                <a:rPr lang="en-US" sz="2000" i="1" dirty="0">
                  <a:solidFill>
                    <a:schemeClr val="tx1"/>
                  </a:solidFill>
                </a:rPr>
                <a:t>If not, this will lead to subdivision of drawing</a:t>
              </a:r>
            </a:p>
            <a:p>
              <a:r>
                <a:rPr lang="en-US" sz="2000" i="1" dirty="0">
                  <a:solidFill>
                    <a:schemeClr val="tx1"/>
                  </a:solidFill>
                </a:rPr>
                <a:t>and exposure time increase.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B5EB7D1-6970-4645-9566-63E9815E3A08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35444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Design recommendations: drawing without knowledge</a:t>
            </a:r>
            <a:endParaRPr lang="fr-FR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666" y="1526148"/>
            <a:ext cx="4200226" cy="45805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1"/>
          <a:stretch/>
        </p:blipFill>
        <p:spPr>
          <a:xfrm>
            <a:off x="2361752" y="935620"/>
            <a:ext cx="3167366" cy="3409242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2427727" y="1717042"/>
            <a:ext cx="6700262" cy="3589899"/>
            <a:chOff x="-205435" y="352719"/>
            <a:chExt cx="6700262" cy="358989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541" y="2542105"/>
              <a:ext cx="1675720" cy="140051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-205435" y="352719"/>
              <a:ext cx="6700262" cy="1998492"/>
            </a:xfrm>
            <a:prstGeom prst="wedgeRectCallout">
              <a:avLst>
                <a:gd name="adj1" fmla="val -4420"/>
                <a:gd name="adj2" fmla="val 7339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</a:rPr>
                <a:t>If not necessary: fit all values to microns or multiple</a:t>
              </a:r>
            </a:p>
            <a:p>
              <a:r>
                <a:rPr lang="en-US" sz="2000" i="1" dirty="0">
                  <a:solidFill>
                    <a:schemeClr val="tx1"/>
                  </a:solidFill>
                </a:rPr>
                <a:t>USE ADAPTED DESIGN GRID(S)</a:t>
              </a:r>
            </a:p>
            <a:p>
              <a:r>
                <a:rPr lang="en-US" sz="2000" i="1" dirty="0">
                  <a:solidFill>
                    <a:schemeClr val="tx1"/>
                  </a:solidFill>
                </a:rPr>
                <a:t>The smallest design grid step should be the exposure step-size: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tx1"/>
                  </a:solidFill>
                </a:rPr>
                <a:t>ASK FOR THE VALUE !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tx1"/>
                  </a:solidFill>
                </a:rPr>
                <a:t>SNAP TO GRID !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tx1"/>
                  </a:solidFill>
                </a:rPr>
                <a:t>SNAP TO ELEMENTS !</a:t>
              </a:r>
            </a:p>
            <a:p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CDECDC-0B55-4AE9-8F27-8C0AED2C5B15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9112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Design recommendations: drawing without knowledge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731" y="1453494"/>
            <a:ext cx="4895088" cy="468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81250" y="1050325"/>
            <a:ext cx="7315200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WHAT IS THERE BEHIND THE DRAWING 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251" y="1453494"/>
            <a:ext cx="4874675" cy="4680000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2873832" y="1611084"/>
            <a:ext cx="2645225" cy="1589317"/>
            <a:chOff x="1349831" y="1611083"/>
            <a:chExt cx="2645225" cy="1589317"/>
          </a:xfrm>
          <a:solidFill>
            <a:schemeClr val="bg1"/>
          </a:solidFill>
        </p:grpSpPr>
        <p:cxnSp>
          <p:nvCxnSpPr>
            <p:cNvPr id="13" name="Connecteur droit avec flèche 12"/>
            <p:cNvCxnSpPr/>
            <p:nvPr/>
          </p:nvCxnSpPr>
          <p:spPr>
            <a:xfrm>
              <a:off x="2416630" y="2079172"/>
              <a:ext cx="1578426" cy="1121228"/>
            </a:xfrm>
            <a:prstGeom prst="straightConnector1">
              <a:avLst/>
            </a:prstGeom>
            <a:grpFill/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3684814" y="2977243"/>
              <a:ext cx="310242" cy="223157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headEnd type="stealth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2416630" y="2079172"/>
              <a:ext cx="620485" cy="446314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1403350" y="2079172"/>
              <a:ext cx="1013280" cy="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1349831" y="1611083"/>
              <a:ext cx="97971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50nm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3940631" y="3042050"/>
            <a:ext cx="4015093" cy="2356786"/>
            <a:chOff x="1098451" y="1542288"/>
            <a:chExt cx="4015093" cy="2356786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0997" y="2498561"/>
              <a:ext cx="1675720" cy="140051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098451" y="1542288"/>
              <a:ext cx="4015093" cy="751444"/>
            </a:xfrm>
            <a:prstGeom prst="wedgeRectCallout">
              <a:avLst>
                <a:gd name="adj1" fmla="val -5080"/>
                <a:gd name="adj2" fmla="val 92222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44000" tIns="72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</a:rPr>
                <a:t>ALWAYS HAVE A LOOK TO DRAWING</a:t>
              </a:r>
            </a:p>
            <a:p>
              <a:r>
                <a:rPr lang="en-US" sz="2000" i="1" dirty="0">
                  <a:solidFill>
                    <a:schemeClr val="tx1"/>
                  </a:solidFill>
                </a:rPr>
                <a:t>WITHOUT THE “FILL” OPTION !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39EB683-FF85-42E8-96DF-6C3059EC4F5B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08332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Design recommendations: rounding effect</a:t>
            </a:r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041" y="1701043"/>
            <a:ext cx="6480000" cy="410229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041" y="1792445"/>
            <a:ext cx="6480000" cy="40108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041" y="1828801"/>
            <a:ext cx="6480000" cy="384678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4539343" y="3167743"/>
            <a:ext cx="4201886" cy="2157770"/>
            <a:chOff x="3015342" y="3167742"/>
            <a:chExt cx="4201886" cy="2157770"/>
          </a:xfrm>
        </p:grpSpPr>
        <p:sp>
          <p:nvSpPr>
            <p:cNvPr id="25" name="Rectangle 24"/>
            <p:cNvSpPr/>
            <p:nvPr/>
          </p:nvSpPr>
          <p:spPr>
            <a:xfrm>
              <a:off x="3015342" y="3167742"/>
              <a:ext cx="4201886" cy="784102"/>
            </a:xfrm>
            <a:prstGeom prst="wedgeRectCallout">
              <a:avLst>
                <a:gd name="adj1" fmla="val -5080"/>
                <a:gd name="adj2" fmla="val 78226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72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i="1" dirty="0">
                  <a:solidFill>
                    <a:schemeClr val="tx1"/>
                  </a:solidFill>
                </a:rPr>
                <a:t>EXPOSURE RESULT CAN BE DIFFERENT FROM THE DRAWING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4850" y="4130447"/>
              <a:ext cx="1500188" cy="11950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BD2411-4F52-476F-8612-4B604D94DD57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3007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D27C55-9770-4BE6-BE2A-D372D8C67043}"/>
              </a:ext>
            </a:extLst>
          </p:cNvPr>
          <p:cNvGrpSpPr/>
          <p:nvPr/>
        </p:nvGrpSpPr>
        <p:grpSpPr>
          <a:xfrm>
            <a:off x="5749082" y="3481055"/>
            <a:ext cx="5697682" cy="2448000"/>
            <a:chOff x="5922818" y="3133583"/>
            <a:chExt cx="5697682" cy="2448000"/>
          </a:xfrm>
        </p:grpSpPr>
        <p:pic>
          <p:nvPicPr>
            <p:cNvPr id="23" name="Picture 2" descr="F:\pic de pic\imaj\20nm zoom.jpg">
              <a:extLst>
                <a:ext uri="{FF2B5EF4-FFF2-40B4-BE49-F238E27FC236}">
                  <a16:creationId xmlns:a16="http://schemas.microsoft.com/office/drawing/2014/main" id="{568FE1EA-6FA3-4D78-8289-EC4904416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6945" y="3133583"/>
              <a:ext cx="3593555" cy="2448000"/>
            </a:xfrm>
            <a:prstGeom prst="rect">
              <a:avLst/>
            </a:prstGeom>
            <a:noFill/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272206F-64A1-4476-ABDF-4903769F591C}"/>
                </a:ext>
              </a:extLst>
            </p:cNvPr>
            <p:cNvSpPr/>
            <p:nvPr/>
          </p:nvSpPr>
          <p:spPr>
            <a:xfrm>
              <a:off x="5922818" y="3865418"/>
              <a:ext cx="1714500" cy="1021076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recommendations: rounding effect</a:t>
            </a:r>
            <a:endParaRPr lang="fr-FR" sz="3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C4578D-35FF-43A1-BFF3-1B664F5ADFE5}"/>
              </a:ext>
            </a:extLst>
          </p:cNvPr>
          <p:cNvGrpSpPr/>
          <p:nvPr/>
        </p:nvGrpSpPr>
        <p:grpSpPr>
          <a:xfrm>
            <a:off x="763505" y="1441072"/>
            <a:ext cx="5242440" cy="2131273"/>
            <a:chOff x="2654651" y="1093600"/>
            <a:chExt cx="5242440" cy="2131273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D0772990-9684-4DBC-957E-96A948E94C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54651" y="1093600"/>
              <a:ext cx="2160000" cy="213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ZoneTexte 17"/>
            <p:cNvSpPr txBox="1"/>
            <p:nvPr/>
          </p:nvSpPr>
          <p:spPr>
            <a:xfrm>
              <a:off x="4863875" y="1800482"/>
              <a:ext cx="3033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Circle: Ø 50nm</a:t>
              </a:r>
            </a:p>
            <a:p>
              <a:r>
                <a:rPr lang="en-US" sz="2000" dirty="0"/>
                <a:t>Exposure step-size: 10nm</a:t>
              </a:r>
            </a:p>
          </p:txBody>
        </p:sp>
      </p:grpSp>
      <p:cxnSp>
        <p:nvCxnSpPr>
          <p:cNvPr id="7" name="Connecteur droit 6"/>
          <p:cNvCxnSpPr/>
          <p:nvPr/>
        </p:nvCxnSpPr>
        <p:spPr>
          <a:xfrm flipH="1">
            <a:off x="8442543" y="5977019"/>
            <a:ext cx="7200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6">
            <a:extLst>
              <a:ext uri="{FF2B5EF4-FFF2-40B4-BE49-F238E27FC236}">
                <a16:creationId xmlns:a16="http://schemas.microsoft.com/office/drawing/2014/main" id="{4A361EC8-A5EB-4222-ACAE-7AFF4C08E7AF}"/>
              </a:ext>
            </a:extLst>
          </p:cNvPr>
          <p:cNvCxnSpPr/>
          <p:nvPr/>
        </p:nvCxnSpPr>
        <p:spPr>
          <a:xfrm flipH="1">
            <a:off x="9895168" y="6114214"/>
            <a:ext cx="7200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E6027B0D-C41A-44EA-80D6-DB23991B7385}"/>
              </a:ext>
            </a:extLst>
          </p:cNvPr>
          <p:cNvGrpSpPr/>
          <p:nvPr/>
        </p:nvGrpSpPr>
        <p:grpSpPr>
          <a:xfrm>
            <a:off x="763505" y="3664436"/>
            <a:ext cx="5242440" cy="2084272"/>
            <a:chOff x="2654651" y="3316964"/>
            <a:chExt cx="5242440" cy="2084272"/>
          </a:xfrm>
        </p:grpSpPr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2CE70215-1B3E-482D-8525-BDE82C730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651" y="3316964"/>
              <a:ext cx="2160000" cy="2084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ZoneTexte 17">
              <a:extLst>
                <a:ext uri="{FF2B5EF4-FFF2-40B4-BE49-F238E27FC236}">
                  <a16:creationId xmlns:a16="http://schemas.microsoft.com/office/drawing/2014/main" id="{4B4EB4A0-5B78-40F7-8347-D12A8BC3F0CF}"/>
                </a:ext>
              </a:extLst>
            </p:cNvPr>
            <p:cNvSpPr txBox="1"/>
            <p:nvPr/>
          </p:nvSpPr>
          <p:spPr>
            <a:xfrm>
              <a:off x="4863875" y="4003640"/>
              <a:ext cx="3033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Circle: Ø 50nm</a:t>
              </a:r>
            </a:p>
            <a:p>
              <a:r>
                <a:rPr lang="en-US" sz="2000" dirty="0"/>
                <a:t>Exposure step-size: 2nm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853F5E-16BE-4A0C-8224-1AA26287F2F0}"/>
              </a:ext>
            </a:extLst>
          </p:cNvPr>
          <p:cNvGrpSpPr/>
          <p:nvPr/>
        </p:nvGrpSpPr>
        <p:grpSpPr>
          <a:xfrm>
            <a:off x="8283532" y="4039674"/>
            <a:ext cx="1199804" cy="869473"/>
            <a:chOff x="8457268" y="3692202"/>
            <a:chExt cx="1199804" cy="869473"/>
          </a:xfrm>
        </p:grpSpPr>
        <p:sp>
          <p:nvSpPr>
            <p:cNvPr id="24" name="Forme libre 38">
              <a:extLst>
                <a:ext uri="{FF2B5EF4-FFF2-40B4-BE49-F238E27FC236}">
                  <a16:creationId xmlns:a16="http://schemas.microsoft.com/office/drawing/2014/main" id="{96ACC01C-05DB-496B-AFAA-AB74E237A996}"/>
                </a:ext>
              </a:extLst>
            </p:cNvPr>
            <p:cNvSpPr/>
            <p:nvPr/>
          </p:nvSpPr>
          <p:spPr>
            <a:xfrm>
              <a:off x="8908352" y="4351839"/>
              <a:ext cx="28838" cy="175269"/>
            </a:xfrm>
            <a:custGeom>
              <a:avLst/>
              <a:gdLst>
                <a:gd name="connsiteX0" fmla="*/ 0 w 34615"/>
                <a:gd name="connsiteY0" fmla="*/ 204803 h 204803"/>
                <a:gd name="connsiteX1" fmla="*/ 34615 w 34615"/>
                <a:gd name="connsiteY1" fmla="*/ 0 h 204803"/>
                <a:gd name="connsiteX2" fmla="*/ 34615 w 34615"/>
                <a:gd name="connsiteY2" fmla="*/ 0 h 20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15" h="204803">
                  <a:moveTo>
                    <a:pt x="0" y="204803"/>
                  </a:moveTo>
                  <a:lnTo>
                    <a:pt x="34615" y="0"/>
                  </a:lnTo>
                  <a:lnTo>
                    <a:pt x="34615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39">
              <a:extLst>
                <a:ext uri="{FF2B5EF4-FFF2-40B4-BE49-F238E27FC236}">
                  <a16:creationId xmlns:a16="http://schemas.microsoft.com/office/drawing/2014/main" id="{4D42B3F1-64E0-47FA-948A-823A7F6801F2}"/>
                </a:ext>
              </a:extLst>
            </p:cNvPr>
            <p:cNvSpPr/>
            <p:nvPr/>
          </p:nvSpPr>
          <p:spPr>
            <a:xfrm>
              <a:off x="9089525" y="4389286"/>
              <a:ext cx="27636" cy="172389"/>
            </a:xfrm>
            <a:custGeom>
              <a:avLst/>
              <a:gdLst>
                <a:gd name="connsiteX0" fmla="*/ 0 w 33172"/>
                <a:gd name="connsiteY0" fmla="*/ 201437 h 201437"/>
                <a:gd name="connsiteX1" fmla="*/ 28845 w 33172"/>
                <a:gd name="connsiteY1" fmla="*/ 28365 h 201437"/>
                <a:gd name="connsiteX2" fmla="*/ 25961 w 33172"/>
                <a:gd name="connsiteY2" fmla="*/ 31249 h 20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72" h="201437">
                  <a:moveTo>
                    <a:pt x="0" y="201437"/>
                  </a:moveTo>
                  <a:cubicBezTo>
                    <a:pt x="12259" y="129083"/>
                    <a:pt x="24518" y="56730"/>
                    <a:pt x="28845" y="28365"/>
                  </a:cubicBezTo>
                  <a:cubicBezTo>
                    <a:pt x="33172" y="0"/>
                    <a:pt x="29566" y="15624"/>
                    <a:pt x="25961" y="31249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avec flèche 40">
              <a:extLst>
                <a:ext uri="{FF2B5EF4-FFF2-40B4-BE49-F238E27FC236}">
                  <a16:creationId xmlns:a16="http://schemas.microsoft.com/office/drawing/2014/main" id="{D8B4667D-EA67-4098-A1AB-8AA2C71CAF7D}"/>
                </a:ext>
              </a:extLst>
            </p:cNvPr>
            <p:cNvCxnSpPr/>
            <p:nvPr/>
          </p:nvCxnSpPr>
          <p:spPr>
            <a:xfrm>
              <a:off x="8757219" y="4351839"/>
              <a:ext cx="179971" cy="616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41">
              <a:extLst>
                <a:ext uri="{FF2B5EF4-FFF2-40B4-BE49-F238E27FC236}">
                  <a16:creationId xmlns:a16="http://schemas.microsoft.com/office/drawing/2014/main" id="{4215A043-1400-441C-8B02-E8D01F88B01F}"/>
                </a:ext>
              </a:extLst>
            </p:cNvPr>
            <p:cNvCxnSpPr/>
            <p:nvPr/>
          </p:nvCxnSpPr>
          <p:spPr>
            <a:xfrm flipH="1" flipV="1">
              <a:off x="9117160" y="4463143"/>
              <a:ext cx="179971" cy="616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42">
              <a:extLst>
                <a:ext uri="{FF2B5EF4-FFF2-40B4-BE49-F238E27FC236}">
                  <a16:creationId xmlns:a16="http://schemas.microsoft.com/office/drawing/2014/main" id="{EA7DD375-B71B-441B-A26D-34F34BCC9CF0}"/>
                </a:ext>
              </a:extLst>
            </p:cNvPr>
            <p:cNvSpPr txBox="1"/>
            <p:nvPr/>
          </p:nvSpPr>
          <p:spPr>
            <a:xfrm>
              <a:off x="8457268" y="3692202"/>
              <a:ext cx="1199804" cy="28855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FF00"/>
                  </a:solidFill>
                  <a:cs typeface="Times New Roman" pitchFamily="18" charset="0"/>
                </a:rPr>
                <a:t>Ø = 20 nm</a:t>
              </a:r>
              <a:endParaRPr lang="fr-FR" sz="1400" b="1" baseline="-25000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C204B17-B96E-4A7C-B140-357B943F05AE}"/>
              </a:ext>
            </a:extLst>
          </p:cNvPr>
          <p:cNvSpPr txBox="1"/>
          <p:nvPr/>
        </p:nvSpPr>
        <p:spPr>
          <a:xfrm>
            <a:off x="11641763" y="1460627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4406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3367082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3674262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Driving parameters: design exposure</a:t>
            </a:r>
          </a:p>
        </p:txBody>
      </p:sp>
      <p:sp>
        <p:nvSpPr>
          <p:cNvPr id="6" name="AutoShape 871"/>
          <p:cNvSpPr>
            <a:spLocks noChangeArrowheads="1"/>
          </p:cNvSpPr>
          <p:nvPr/>
        </p:nvSpPr>
        <p:spPr bwMode="auto">
          <a:xfrm>
            <a:off x="2447925" y="2590800"/>
            <a:ext cx="6967538" cy="2241550"/>
          </a:xfrm>
          <a:prstGeom prst="roundRect">
            <a:avLst>
              <a:gd name="adj" fmla="val 23343"/>
            </a:avLst>
          </a:prstGeom>
          <a:solidFill>
            <a:srgbClr val="FF9900">
              <a:alpha val="4900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9039226" y="2214563"/>
            <a:ext cx="1069975" cy="1250950"/>
            <a:chOff x="5058" y="1701"/>
            <a:chExt cx="674" cy="78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 rot="-16200000">
              <a:off x="5222" y="2122"/>
              <a:ext cx="87" cy="416"/>
              <a:chOff x="5220" y="1297"/>
              <a:chExt cx="96" cy="300"/>
            </a:xfrm>
          </p:grpSpPr>
          <p:sp>
            <p:nvSpPr>
              <p:cNvPr id="13" name="Line 4"/>
              <p:cNvSpPr>
                <a:spLocks noChangeShapeType="1"/>
              </p:cNvSpPr>
              <p:nvPr/>
            </p:nvSpPr>
            <p:spPr bwMode="auto">
              <a:xfrm>
                <a:off x="5220" y="1297"/>
                <a:ext cx="0" cy="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5"/>
              <p:cNvSpPr>
                <a:spLocks noChangeShapeType="1"/>
              </p:cNvSpPr>
              <p:nvPr/>
            </p:nvSpPr>
            <p:spPr bwMode="auto">
              <a:xfrm>
                <a:off x="5316" y="1297"/>
                <a:ext cx="0" cy="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Line 6"/>
            <p:cNvSpPr>
              <a:spLocks noChangeShapeType="1"/>
            </p:cNvSpPr>
            <p:nvPr/>
          </p:nvSpPr>
          <p:spPr bwMode="auto">
            <a:xfrm rot="5400000" flipH="1">
              <a:off x="5341" y="2430"/>
              <a:ext cx="11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rot="5400000" flipH="1">
              <a:off x="5351" y="2324"/>
              <a:ext cx="9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rot="-16200000">
              <a:off x="5111" y="1988"/>
              <a:ext cx="57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 rot="-16200000">
              <a:off x="5300" y="1869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Tx/>
                <a:buFontTx/>
                <a:buNone/>
              </a:pPr>
              <a:r>
                <a:rPr lang="en-US" sz="2400"/>
                <a:t>P</a:t>
              </a:r>
              <a:r>
                <a:rPr lang="en-US" sz="2400" baseline="-25000"/>
                <a:t>y</a:t>
              </a:r>
              <a:endParaRPr lang="en-US" sz="2400"/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7880350" y="2092325"/>
            <a:ext cx="1250950" cy="1011238"/>
            <a:chOff x="4328" y="1624"/>
            <a:chExt cx="788" cy="637"/>
          </a:xfrm>
        </p:grpSpPr>
        <p:grpSp>
          <p:nvGrpSpPr>
            <p:cNvPr id="16" name="Group 11"/>
            <p:cNvGrpSpPr>
              <a:grpSpLocks/>
            </p:cNvGrpSpPr>
            <p:nvPr/>
          </p:nvGrpSpPr>
          <p:grpSpPr bwMode="auto">
            <a:xfrm>
              <a:off x="4904" y="1854"/>
              <a:ext cx="96" cy="407"/>
              <a:chOff x="5220" y="1297"/>
              <a:chExt cx="96" cy="300"/>
            </a:xfrm>
          </p:grpSpPr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>
                <a:off x="5220" y="1297"/>
                <a:ext cx="0" cy="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13"/>
              <p:cNvSpPr>
                <a:spLocks noChangeShapeType="1"/>
              </p:cNvSpPr>
              <p:nvPr/>
            </p:nvSpPr>
            <p:spPr bwMode="auto">
              <a:xfrm>
                <a:off x="5316" y="1297"/>
                <a:ext cx="0" cy="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5000" y="1963"/>
              <a:ext cx="1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4904" y="1963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328" y="1963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338" y="1624"/>
              <a:ext cx="5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Tx/>
                <a:buFontTx/>
                <a:buNone/>
              </a:pPr>
              <a:r>
                <a:rPr lang="en-US" sz="2400"/>
                <a:t>P</a:t>
              </a:r>
              <a:r>
                <a:rPr lang="en-US" sz="2400" baseline="-25000"/>
                <a:t>x</a:t>
              </a:r>
              <a:endParaRPr lang="en-US" sz="2400"/>
            </a:p>
          </p:txBody>
        </p:sp>
      </p:grp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2781300" y="3278188"/>
            <a:ext cx="6396038" cy="1282700"/>
            <a:chOff x="1010" y="1727"/>
            <a:chExt cx="4029" cy="808"/>
          </a:xfrm>
        </p:grpSpPr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48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47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48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auto">
            <a:xfrm>
              <a:off x="47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7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48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47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48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47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48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47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48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47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48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12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13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14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15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16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17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18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19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0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2"/>
            <p:cNvSpPr>
              <a:spLocks noChangeArrowheads="1"/>
            </p:cNvSpPr>
            <p:nvPr/>
          </p:nvSpPr>
          <p:spPr bwMode="auto">
            <a:xfrm>
              <a:off x="21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4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5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6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7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8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9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30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52"/>
            <p:cNvSpPr>
              <a:spLocks noChangeArrowheads="1"/>
            </p:cNvSpPr>
            <p:nvPr/>
          </p:nvSpPr>
          <p:spPr bwMode="auto">
            <a:xfrm>
              <a:off x="31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32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33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34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35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36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37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38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39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40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62"/>
            <p:cNvSpPr>
              <a:spLocks noChangeArrowheads="1"/>
            </p:cNvSpPr>
            <p:nvPr/>
          </p:nvSpPr>
          <p:spPr bwMode="auto">
            <a:xfrm>
              <a:off x="41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3"/>
            <p:cNvSpPr>
              <a:spLocks noChangeArrowheads="1"/>
            </p:cNvSpPr>
            <p:nvPr/>
          </p:nvSpPr>
          <p:spPr bwMode="auto">
            <a:xfrm>
              <a:off x="4211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64"/>
            <p:cNvSpPr>
              <a:spLocks noChangeArrowheads="1"/>
            </p:cNvSpPr>
            <p:nvPr/>
          </p:nvSpPr>
          <p:spPr bwMode="auto">
            <a:xfrm>
              <a:off x="4318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65"/>
            <p:cNvSpPr>
              <a:spLocks noChangeArrowheads="1"/>
            </p:cNvSpPr>
            <p:nvPr/>
          </p:nvSpPr>
          <p:spPr bwMode="auto">
            <a:xfrm>
              <a:off x="4414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66"/>
            <p:cNvSpPr>
              <a:spLocks noChangeArrowheads="1"/>
            </p:cNvSpPr>
            <p:nvPr/>
          </p:nvSpPr>
          <p:spPr bwMode="auto">
            <a:xfrm>
              <a:off x="4519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67"/>
            <p:cNvSpPr>
              <a:spLocks noChangeArrowheads="1"/>
            </p:cNvSpPr>
            <p:nvPr/>
          </p:nvSpPr>
          <p:spPr bwMode="auto">
            <a:xfrm>
              <a:off x="46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68"/>
            <p:cNvSpPr>
              <a:spLocks noChangeArrowheads="1"/>
            </p:cNvSpPr>
            <p:nvPr/>
          </p:nvSpPr>
          <p:spPr bwMode="auto">
            <a:xfrm>
              <a:off x="1010" y="172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69"/>
            <p:cNvSpPr>
              <a:spLocks noChangeArrowheads="1"/>
            </p:cNvSpPr>
            <p:nvPr/>
          </p:nvSpPr>
          <p:spPr bwMode="auto">
            <a:xfrm>
              <a:off x="1115" y="172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70"/>
            <p:cNvSpPr>
              <a:spLocks noChangeArrowheads="1"/>
            </p:cNvSpPr>
            <p:nvPr/>
          </p:nvSpPr>
          <p:spPr bwMode="auto">
            <a:xfrm>
              <a:off x="12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71"/>
            <p:cNvSpPr>
              <a:spLocks noChangeArrowheads="1"/>
            </p:cNvSpPr>
            <p:nvPr/>
          </p:nvSpPr>
          <p:spPr bwMode="auto">
            <a:xfrm>
              <a:off x="13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72"/>
            <p:cNvSpPr>
              <a:spLocks noChangeArrowheads="1"/>
            </p:cNvSpPr>
            <p:nvPr/>
          </p:nvSpPr>
          <p:spPr bwMode="auto">
            <a:xfrm>
              <a:off x="14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3"/>
            <p:cNvSpPr>
              <a:spLocks noChangeArrowheads="1"/>
            </p:cNvSpPr>
            <p:nvPr/>
          </p:nvSpPr>
          <p:spPr bwMode="auto">
            <a:xfrm>
              <a:off x="15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4"/>
            <p:cNvSpPr>
              <a:spLocks noChangeArrowheads="1"/>
            </p:cNvSpPr>
            <p:nvPr/>
          </p:nvSpPr>
          <p:spPr bwMode="auto">
            <a:xfrm>
              <a:off x="16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5"/>
            <p:cNvSpPr>
              <a:spLocks noChangeArrowheads="1"/>
            </p:cNvSpPr>
            <p:nvPr/>
          </p:nvSpPr>
          <p:spPr bwMode="auto">
            <a:xfrm>
              <a:off x="17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6"/>
            <p:cNvSpPr>
              <a:spLocks noChangeArrowheads="1"/>
            </p:cNvSpPr>
            <p:nvPr/>
          </p:nvSpPr>
          <p:spPr bwMode="auto">
            <a:xfrm>
              <a:off x="18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77"/>
            <p:cNvSpPr>
              <a:spLocks noChangeArrowheads="1"/>
            </p:cNvSpPr>
            <p:nvPr/>
          </p:nvSpPr>
          <p:spPr bwMode="auto">
            <a:xfrm>
              <a:off x="19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20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21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22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23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24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25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26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27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28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29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88"/>
            <p:cNvSpPr>
              <a:spLocks noChangeArrowheads="1"/>
            </p:cNvSpPr>
            <p:nvPr/>
          </p:nvSpPr>
          <p:spPr bwMode="auto">
            <a:xfrm>
              <a:off x="30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89"/>
            <p:cNvSpPr>
              <a:spLocks noChangeArrowheads="1"/>
            </p:cNvSpPr>
            <p:nvPr/>
          </p:nvSpPr>
          <p:spPr bwMode="auto">
            <a:xfrm>
              <a:off x="31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32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33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34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35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36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37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38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39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40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99"/>
            <p:cNvSpPr>
              <a:spLocks noChangeArrowheads="1"/>
            </p:cNvSpPr>
            <p:nvPr/>
          </p:nvSpPr>
          <p:spPr bwMode="auto">
            <a:xfrm>
              <a:off x="41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4222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4327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4423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4530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46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19" y="18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1126" y="18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2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13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09"/>
            <p:cNvSpPr>
              <a:spLocks noChangeArrowheads="1"/>
            </p:cNvSpPr>
            <p:nvPr/>
          </p:nvSpPr>
          <p:spPr bwMode="auto">
            <a:xfrm>
              <a:off x="14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10"/>
            <p:cNvSpPr>
              <a:spLocks noChangeArrowheads="1"/>
            </p:cNvSpPr>
            <p:nvPr/>
          </p:nvSpPr>
          <p:spPr bwMode="auto">
            <a:xfrm>
              <a:off x="15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11"/>
            <p:cNvSpPr>
              <a:spLocks noChangeArrowheads="1"/>
            </p:cNvSpPr>
            <p:nvPr/>
          </p:nvSpPr>
          <p:spPr bwMode="auto">
            <a:xfrm>
              <a:off x="16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12"/>
            <p:cNvSpPr>
              <a:spLocks noChangeArrowheads="1"/>
            </p:cNvSpPr>
            <p:nvPr/>
          </p:nvSpPr>
          <p:spPr bwMode="auto">
            <a:xfrm>
              <a:off x="17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113"/>
            <p:cNvSpPr>
              <a:spLocks noChangeArrowheads="1"/>
            </p:cNvSpPr>
            <p:nvPr/>
          </p:nvSpPr>
          <p:spPr bwMode="auto">
            <a:xfrm>
              <a:off x="18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14"/>
            <p:cNvSpPr>
              <a:spLocks noChangeArrowheads="1"/>
            </p:cNvSpPr>
            <p:nvPr/>
          </p:nvSpPr>
          <p:spPr bwMode="auto">
            <a:xfrm>
              <a:off x="19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15"/>
            <p:cNvSpPr>
              <a:spLocks noChangeArrowheads="1"/>
            </p:cNvSpPr>
            <p:nvPr/>
          </p:nvSpPr>
          <p:spPr bwMode="auto">
            <a:xfrm>
              <a:off x="20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16"/>
            <p:cNvSpPr>
              <a:spLocks noChangeArrowheads="1"/>
            </p:cNvSpPr>
            <p:nvPr/>
          </p:nvSpPr>
          <p:spPr bwMode="auto">
            <a:xfrm>
              <a:off x="21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17"/>
            <p:cNvSpPr>
              <a:spLocks noChangeArrowheads="1"/>
            </p:cNvSpPr>
            <p:nvPr/>
          </p:nvSpPr>
          <p:spPr bwMode="auto">
            <a:xfrm>
              <a:off x="22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18"/>
            <p:cNvSpPr>
              <a:spLocks noChangeArrowheads="1"/>
            </p:cNvSpPr>
            <p:nvPr/>
          </p:nvSpPr>
          <p:spPr bwMode="auto">
            <a:xfrm>
              <a:off x="23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19"/>
            <p:cNvSpPr>
              <a:spLocks noChangeArrowheads="1"/>
            </p:cNvSpPr>
            <p:nvPr/>
          </p:nvSpPr>
          <p:spPr bwMode="auto">
            <a:xfrm>
              <a:off x="24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20"/>
            <p:cNvSpPr>
              <a:spLocks noChangeArrowheads="1"/>
            </p:cNvSpPr>
            <p:nvPr/>
          </p:nvSpPr>
          <p:spPr bwMode="auto">
            <a:xfrm>
              <a:off x="25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26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27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28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29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30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31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32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33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34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130"/>
            <p:cNvSpPr>
              <a:spLocks noChangeArrowheads="1"/>
            </p:cNvSpPr>
            <p:nvPr/>
          </p:nvSpPr>
          <p:spPr bwMode="auto">
            <a:xfrm>
              <a:off x="35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31"/>
            <p:cNvSpPr>
              <a:spLocks noChangeArrowheads="1"/>
            </p:cNvSpPr>
            <p:nvPr/>
          </p:nvSpPr>
          <p:spPr bwMode="auto">
            <a:xfrm>
              <a:off x="36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32"/>
            <p:cNvSpPr>
              <a:spLocks noChangeArrowheads="1"/>
            </p:cNvSpPr>
            <p:nvPr/>
          </p:nvSpPr>
          <p:spPr bwMode="auto">
            <a:xfrm>
              <a:off x="37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33"/>
            <p:cNvSpPr>
              <a:spLocks noChangeArrowheads="1"/>
            </p:cNvSpPr>
            <p:nvPr/>
          </p:nvSpPr>
          <p:spPr bwMode="auto">
            <a:xfrm>
              <a:off x="38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34"/>
            <p:cNvSpPr>
              <a:spLocks noChangeArrowheads="1"/>
            </p:cNvSpPr>
            <p:nvPr/>
          </p:nvSpPr>
          <p:spPr bwMode="auto">
            <a:xfrm>
              <a:off x="39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35"/>
            <p:cNvSpPr>
              <a:spLocks noChangeArrowheads="1"/>
            </p:cNvSpPr>
            <p:nvPr/>
          </p:nvSpPr>
          <p:spPr bwMode="auto">
            <a:xfrm>
              <a:off x="40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136"/>
            <p:cNvSpPr>
              <a:spLocks noChangeArrowheads="1"/>
            </p:cNvSpPr>
            <p:nvPr/>
          </p:nvSpPr>
          <p:spPr bwMode="auto">
            <a:xfrm>
              <a:off x="41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37"/>
            <p:cNvSpPr>
              <a:spLocks noChangeArrowheads="1"/>
            </p:cNvSpPr>
            <p:nvPr/>
          </p:nvSpPr>
          <p:spPr bwMode="auto">
            <a:xfrm>
              <a:off x="4222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38"/>
            <p:cNvSpPr>
              <a:spLocks noChangeArrowheads="1"/>
            </p:cNvSpPr>
            <p:nvPr/>
          </p:nvSpPr>
          <p:spPr bwMode="auto">
            <a:xfrm>
              <a:off x="4327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139"/>
            <p:cNvSpPr>
              <a:spLocks noChangeArrowheads="1"/>
            </p:cNvSpPr>
            <p:nvPr/>
          </p:nvSpPr>
          <p:spPr bwMode="auto">
            <a:xfrm>
              <a:off x="4423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140"/>
            <p:cNvSpPr>
              <a:spLocks noChangeArrowheads="1"/>
            </p:cNvSpPr>
            <p:nvPr/>
          </p:nvSpPr>
          <p:spPr bwMode="auto">
            <a:xfrm>
              <a:off x="4530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41"/>
            <p:cNvSpPr>
              <a:spLocks noChangeArrowheads="1"/>
            </p:cNvSpPr>
            <p:nvPr/>
          </p:nvSpPr>
          <p:spPr bwMode="auto">
            <a:xfrm>
              <a:off x="46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42"/>
            <p:cNvSpPr>
              <a:spLocks noChangeArrowheads="1"/>
            </p:cNvSpPr>
            <p:nvPr/>
          </p:nvSpPr>
          <p:spPr bwMode="auto">
            <a:xfrm>
              <a:off x="1019" y="1929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43"/>
            <p:cNvSpPr>
              <a:spLocks noChangeArrowheads="1"/>
            </p:cNvSpPr>
            <p:nvPr/>
          </p:nvSpPr>
          <p:spPr bwMode="auto">
            <a:xfrm>
              <a:off x="1126" y="1929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144"/>
            <p:cNvSpPr>
              <a:spLocks noChangeArrowheads="1"/>
            </p:cNvSpPr>
            <p:nvPr/>
          </p:nvSpPr>
          <p:spPr bwMode="auto">
            <a:xfrm>
              <a:off x="12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45"/>
            <p:cNvSpPr>
              <a:spLocks noChangeArrowheads="1"/>
            </p:cNvSpPr>
            <p:nvPr/>
          </p:nvSpPr>
          <p:spPr bwMode="auto">
            <a:xfrm>
              <a:off x="13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46"/>
            <p:cNvSpPr>
              <a:spLocks noChangeArrowheads="1"/>
            </p:cNvSpPr>
            <p:nvPr/>
          </p:nvSpPr>
          <p:spPr bwMode="auto">
            <a:xfrm>
              <a:off x="14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47"/>
            <p:cNvSpPr>
              <a:spLocks noChangeArrowheads="1"/>
            </p:cNvSpPr>
            <p:nvPr/>
          </p:nvSpPr>
          <p:spPr bwMode="auto">
            <a:xfrm>
              <a:off x="15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148"/>
            <p:cNvSpPr>
              <a:spLocks noChangeArrowheads="1"/>
            </p:cNvSpPr>
            <p:nvPr/>
          </p:nvSpPr>
          <p:spPr bwMode="auto">
            <a:xfrm>
              <a:off x="16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149"/>
            <p:cNvSpPr>
              <a:spLocks noChangeArrowheads="1"/>
            </p:cNvSpPr>
            <p:nvPr/>
          </p:nvSpPr>
          <p:spPr bwMode="auto">
            <a:xfrm>
              <a:off x="17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150"/>
            <p:cNvSpPr>
              <a:spLocks noChangeArrowheads="1"/>
            </p:cNvSpPr>
            <p:nvPr/>
          </p:nvSpPr>
          <p:spPr bwMode="auto">
            <a:xfrm>
              <a:off x="18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151"/>
            <p:cNvSpPr>
              <a:spLocks noChangeArrowheads="1"/>
            </p:cNvSpPr>
            <p:nvPr/>
          </p:nvSpPr>
          <p:spPr bwMode="auto">
            <a:xfrm>
              <a:off x="19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152"/>
            <p:cNvSpPr>
              <a:spLocks noChangeArrowheads="1"/>
            </p:cNvSpPr>
            <p:nvPr/>
          </p:nvSpPr>
          <p:spPr bwMode="auto">
            <a:xfrm>
              <a:off x="20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153"/>
            <p:cNvSpPr>
              <a:spLocks noChangeArrowheads="1"/>
            </p:cNvSpPr>
            <p:nvPr/>
          </p:nvSpPr>
          <p:spPr bwMode="auto">
            <a:xfrm>
              <a:off x="21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154"/>
            <p:cNvSpPr>
              <a:spLocks noChangeArrowheads="1"/>
            </p:cNvSpPr>
            <p:nvPr/>
          </p:nvSpPr>
          <p:spPr bwMode="auto">
            <a:xfrm>
              <a:off x="22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155"/>
            <p:cNvSpPr>
              <a:spLocks noChangeArrowheads="1"/>
            </p:cNvSpPr>
            <p:nvPr/>
          </p:nvSpPr>
          <p:spPr bwMode="auto">
            <a:xfrm>
              <a:off x="23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156"/>
            <p:cNvSpPr>
              <a:spLocks noChangeArrowheads="1"/>
            </p:cNvSpPr>
            <p:nvPr/>
          </p:nvSpPr>
          <p:spPr bwMode="auto">
            <a:xfrm>
              <a:off x="24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157"/>
            <p:cNvSpPr>
              <a:spLocks noChangeArrowheads="1"/>
            </p:cNvSpPr>
            <p:nvPr/>
          </p:nvSpPr>
          <p:spPr bwMode="auto">
            <a:xfrm>
              <a:off x="25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158"/>
            <p:cNvSpPr>
              <a:spLocks noChangeArrowheads="1"/>
            </p:cNvSpPr>
            <p:nvPr/>
          </p:nvSpPr>
          <p:spPr bwMode="auto">
            <a:xfrm>
              <a:off x="26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159"/>
            <p:cNvSpPr>
              <a:spLocks noChangeArrowheads="1"/>
            </p:cNvSpPr>
            <p:nvPr/>
          </p:nvSpPr>
          <p:spPr bwMode="auto">
            <a:xfrm>
              <a:off x="27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160"/>
            <p:cNvSpPr>
              <a:spLocks noChangeArrowheads="1"/>
            </p:cNvSpPr>
            <p:nvPr/>
          </p:nvSpPr>
          <p:spPr bwMode="auto">
            <a:xfrm>
              <a:off x="28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161"/>
            <p:cNvSpPr>
              <a:spLocks noChangeArrowheads="1"/>
            </p:cNvSpPr>
            <p:nvPr/>
          </p:nvSpPr>
          <p:spPr bwMode="auto">
            <a:xfrm>
              <a:off x="29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162"/>
            <p:cNvSpPr>
              <a:spLocks noChangeArrowheads="1"/>
            </p:cNvSpPr>
            <p:nvPr/>
          </p:nvSpPr>
          <p:spPr bwMode="auto">
            <a:xfrm>
              <a:off x="30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163"/>
            <p:cNvSpPr>
              <a:spLocks noChangeArrowheads="1"/>
            </p:cNvSpPr>
            <p:nvPr/>
          </p:nvSpPr>
          <p:spPr bwMode="auto">
            <a:xfrm>
              <a:off x="31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164"/>
            <p:cNvSpPr>
              <a:spLocks noChangeArrowheads="1"/>
            </p:cNvSpPr>
            <p:nvPr/>
          </p:nvSpPr>
          <p:spPr bwMode="auto">
            <a:xfrm>
              <a:off x="32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165"/>
            <p:cNvSpPr>
              <a:spLocks noChangeArrowheads="1"/>
            </p:cNvSpPr>
            <p:nvPr/>
          </p:nvSpPr>
          <p:spPr bwMode="auto">
            <a:xfrm>
              <a:off x="33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166"/>
            <p:cNvSpPr>
              <a:spLocks noChangeArrowheads="1"/>
            </p:cNvSpPr>
            <p:nvPr/>
          </p:nvSpPr>
          <p:spPr bwMode="auto">
            <a:xfrm>
              <a:off x="34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167"/>
            <p:cNvSpPr>
              <a:spLocks noChangeArrowheads="1"/>
            </p:cNvSpPr>
            <p:nvPr/>
          </p:nvSpPr>
          <p:spPr bwMode="auto">
            <a:xfrm>
              <a:off x="35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168"/>
            <p:cNvSpPr>
              <a:spLocks noChangeArrowheads="1"/>
            </p:cNvSpPr>
            <p:nvPr/>
          </p:nvSpPr>
          <p:spPr bwMode="auto">
            <a:xfrm>
              <a:off x="36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169"/>
            <p:cNvSpPr>
              <a:spLocks noChangeArrowheads="1"/>
            </p:cNvSpPr>
            <p:nvPr/>
          </p:nvSpPr>
          <p:spPr bwMode="auto">
            <a:xfrm>
              <a:off x="37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170"/>
            <p:cNvSpPr>
              <a:spLocks noChangeArrowheads="1"/>
            </p:cNvSpPr>
            <p:nvPr/>
          </p:nvSpPr>
          <p:spPr bwMode="auto">
            <a:xfrm>
              <a:off x="38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171"/>
            <p:cNvSpPr>
              <a:spLocks noChangeArrowheads="1"/>
            </p:cNvSpPr>
            <p:nvPr/>
          </p:nvSpPr>
          <p:spPr bwMode="auto">
            <a:xfrm>
              <a:off x="39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172"/>
            <p:cNvSpPr>
              <a:spLocks noChangeArrowheads="1"/>
            </p:cNvSpPr>
            <p:nvPr/>
          </p:nvSpPr>
          <p:spPr bwMode="auto">
            <a:xfrm>
              <a:off x="40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173"/>
            <p:cNvSpPr>
              <a:spLocks noChangeArrowheads="1"/>
            </p:cNvSpPr>
            <p:nvPr/>
          </p:nvSpPr>
          <p:spPr bwMode="auto">
            <a:xfrm>
              <a:off x="41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Oval 174"/>
            <p:cNvSpPr>
              <a:spLocks noChangeArrowheads="1"/>
            </p:cNvSpPr>
            <p:nvPr/>
          </p:nvSpPr>
          <p:spPr bwMode="auto">
            <a:xfrm>
              <a:off x="4222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175"/>
            <p:cNvSpPr>
              <a:spLocks noChangeArrowheads="1"/>
            </p:cNvSpPr>
            <p:nvPr/>
          </p:nvSpPr>
          <p:spPr bwMode="auto">
            <a:xfrm>
              <a:off x="4327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176"/>
            <p:cNvSpPr>
              <a:spLocks noChangeArrowheads="1"/>
            </p:cNvSpPr>
            <p:nvPr/>
          </p:nvSpPr>
          <p:spPr bwMode="auto">
            <a:xfrm>
              <a:off x="4423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177"/>
            <p:cNvSpPr>
              <a:spLocks noChangeArrowheads="1"/>
            </p:cNvSpPr>
            <p:nvPr/>
          </p:nvSpPr>
          <p:spPr bwMode="auto">
            <a:xfrm>
              <a:off x="4530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178"/>
            <p:cNvSpPr>
              <a:spLocks noChangeArrowheads="1"/>
            </p:cNvSpPr>
            <p:nvPr/>
          </p:nvSpPr>
          <p:spPr bwMode="auto">
            <a:xfrm>
              <a:off x="46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179"/>
            <p:cNvSpPr>
              <a:spLocks noChangeArrowheads="1"/>
            </p:cNvSpPr>
            <p:nvPr/>
          </p:nvSpPr>
          <p:spPr bwMode="auto">
            <a:xfrm>
              <a:off x="1019" y="2035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180"/>
            <p:cNvSpPr>
              <a:spLocks noChangeArrowheads="1"/>
            </p:cNvSpPr>
            <p:nvPr/>
          </p:nvSpPr>
          <p:spPr bwMode="auto">
            <a:xfrm>
              <a:off x="1126" y="2035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181"/>
            <p:cNvSpPr>
              <a:spLocks noChangeArrowheads="1"/>
            </p:cNvSpPr>
            <p:nvPr/>
          </p:nvSpPr>
          <p:spPr bwMode="auto">
            <a:xfrm>
              <a:off x="12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182"/>
            <p:cNvSpPr>
              <a:spLocks noChangeArrowheads="1"/>
            </p:cNvSpPr>
            <p:nvPr/>
          </p:nvSpPr>
          <p:spPr bwMode="auto">
            <a:xfrm>
              <a:off x="13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183"/>
            <p:cNvSpPr>
              <a:spLocks noChangeArrowheads="1"/>
            </p:cNvSpPr>
            <p:nvPr/>
          </p:nvSpPr>
          <p:spPr bwMode="auto">
            <a:xfrm>
              <a:off x="14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184"/>
            <p:cNvSpPr>
              <a:spLocks noChangeArrowheads="1"/>
            </p:cNvSpPr>
            <p:nvPr/>
          </p:nvSpPr>
          <p:spPr bwMode="auto">
            <a:xfrm>
              <a:off x="15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Oval 185"/>
            <p:cNvSpPr>
              <a:spLocks noChangeArrowheads="1"/>
            </p:cNvSpPr>
            <p:nvPr/>
          </p:nvSpPr>
          <p:spPr bwMode="auto">
            <a:xfrm>
              <a:off x="16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186"/>
            <p:cNvSpPr>
              <a:spLocks noChangeArrowheads="1"/>
            </p:cNvSpPr>
            <p:nvPr/>
          </p:nvSpPr>
          <p:spPr bwMode="auto">
            <a:xfrm>
              <a:off x="17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187"/>
            <p:cNvSpPr>
              <a:spLocks noChangeArrowheads="1"/>
            </p:cNvSpPr>
            <p:nvPr/>
          </p:nvSpPr>
          <p:spPr bwMode="auto">
            <a:xfrm>
              <a:off x="18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Oval 188"/>
            <p:cNvSpPr>
              <a:spLocks noChangeArrowheads="1"/>
            </p:cNvSpPr>
            <p:nvPr/>
          </p:nvSpPr>
          <p:spPr bwMode="auto">
            <a:xfrm>
              <a:off x="19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Oval 189"/>
            <p:cNvSpPr>
              <a:spLocks noChangeArrowheads="1"/>
            </p:cNvSpPr>
            <p:nvPr/>
          </p:nvSpPr>
          <p:spPr bwMode="auto">
            <a:xfrm>
              <a:off x="20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190"/>
            <p:cNvSpPr>
              <a:spLocks noChangeArrowheads="1"/>
            </p:cNvSpPr>
            <p:nvPr/>
          </p:nvSpPr>
          <p:spPr bwMode="auto">
            <a:xfrm>
              <a:off x="21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191"/>
            <p:cNvSpPr>
              <a:spLocks noChangeArrowheads="1"/>
            </p:cNvSpPr>
            <p:nvPr/>
          </p:nvSpPr>
          <p:spPr bwMode="auto">
            <a:xfrm>
              <a:off x="22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192"/>
            <p:cNvSpPr>
              <a:spLocks noChangeArrowheads="1"/>
            </p:cNvSpPr>
            <p:nvPr/>
          </p:nvSpPr>
          <p:spPr bwMode="auto">
            <a:xfrm>
              <a:off x="23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193"/>
            <p:cNvSpPr>
              <a:spLocks noChangeArrowheads="1"/>
            </p:cNvSpPr>
            <p:nvPr/>
          </p:nvSpPr>
          <p:spPr bwMode="auto">
            <a:xfrm>
              <a:off x="24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194"/>
            <p:cNvSpPr>
              <a:spLocks noChangeArrowheads="1"/>
            </p:cNvSpPr>
            <p:nvPr/>
          </p:nvSpPr>
          <p:spPr bwMode="auto">
            <a:xfrm>
              <a:off x="25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195"/>
            <p:cNvSpPr>
              <a:spLocks noChangeArrowheads="1"/>
            </p:cNvSpPr>
            <p:nvPr/>
          </p:nvSpPr>
          <p:spPr bwMode="auto">
            <a:xfrm>
              <a:off x="26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196"/>
            <p:cNvSpPr>
              <a:spLocks noChangeArrowheads="1"/>
            </p:cNvSpPr>
            <p:nvPr/>
          </p:nvSpPr>
          <p:spPr bwMode="auto">
            <a:xfrm>
              <a:off x="27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197"/>
            <p:cNvSpPr>
              <a:spLocks noChangeArrowheads="1"/>
            </p:cNvSpPr>
            <p:nvPr/>
          </p:nvSpPr>
          <p:spPr bwMode="auto">
            <a:xfrm>
              <a:off x="28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198"/>
            <p:cNvSpPr>
              <a:spLocks noChangeArrowheads="1"/>
            </p:cNvSpPr>
            <p:nvPr/>
          </p:nvSpPr>
          <p:spPr bwMode="auto">
            <a:xfrm>
              <a:off x="29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199"/>
            <p:cNvSpPr>
              <a:spLocks noChangeArrowheads="1"/>
            </p:cNvSpPr>
            <p:nvPr/>
          </p:nvSpPr>
          <p:spPr bwMode="auto">
            <a:xfrm>
              <a:off x="30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200"/>
            <p:cNvSpPr>
              <a:spLocks noChangeArrowheads="1"/>
            </p:cNvSpPr>
            <p:nvPr/>
          </p:nvSpPr>
          <p:spPr bwMode="auto">
            <a:xfrm>
              <a:off x="31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Oval 201"/>
            <p:cNvSpPr>
              <a:spLocks noChangeArrowheads="1"/>
            </p:cNvSpPr>
            <p:nvPr/>
          </p:nvSpPr>
          <p:spPr bwMode="auto">
            <a:xfrm>
              <a:off x="32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202"/>
            <p:cNvSpPr>
              <a:spLocks noChangeArrowheads="1"/>
            </p:cNvSpPr>
            <p:nvPr/>
          </p:nvSpPr>
          <p:spPr bwMode="auto">
            <a:xfrm>
              <a:off x="33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03"/>
            <p:cNvSpPr>
              <a:spLocks noChangeArrowheads="1"/>
            </p:cNvSpPr>
            <p:nvPr/>
          </p:nvSpPr>
          <p:spPr bwMode="auto">
            <a:xfrm>
              <a:off x="34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204"/>
            <p:cNvSpPr>
              <a:spLocks noChangeArrowheads="1"/>
            </p:cNvSpPr>
            <p:nvPr/>
          </p:nvSpPr>
          <p:spPr bwMode="auto">
            <a:xfrm>
              <a:off x="35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205"/>
            <p:cNvSpPr>
              <a:spLocks noChangeArrowheads="1"/>
            </p:cNvSpPr>
            <p:nvPr/>
          </p:nvSpPr>
          <p:spPr bwMode="auto">
            <a:xfrm>
              <a:off x="36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206"/>
            <p:cNvSpPr>
              <a:spLocks noChangeArrowheads="1"/>
            </p:cNvSpPr>
            <p:nvPr/>
          </p:nvSpPr>
          <p:spPr bwMode="auto">
            <a:xfrm>
              <a:off x="37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207"/>
            <p:cNvSpPr>
              <a:spLocks noChangeArrowheads="1"/>
            </p:cNvSpPr>
            <p:nvPr/>
          </p:nvSpPr>
          <p:spPr bwMode="auto">
            <a:xfrm>
              <a:off x="38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Oval 208"/>
            <p:cNvSpPr>
              <a:spLocks noChangeArrowheads="1"/>
            </p:cNvSpPr>
            <p:nvPr/>
          </p:nvSpPr>
          <p:spPr bwMode="auto">
            <a:xfrm>
              <a:off x="39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209"/>
            <p:cNvSpPr>
              <a:spLocks noChangeArrowheads="1"/>
            </p:cNvSpPr>
            <p:nvPr/>
          </p:nvSpPr>
          <p:spPr bwMode="auto">
            <a:xfrm>
              <a:off x="40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210"/>
            <p:cNvSpPr>
              <a:spLocks noChangeArrowheads="1"/>
            </p:cNvSpPr>
            <p:nvPr/>
          </p:nvSpPr>
          <p:spPr bwMode="auto">
            <a:xfrm>
              <a:off x="41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211"/>
            <p:cNvSpPr>
              <a:spLocks noChangeArrowheads="1"/>
            </p:cNvSpPr>
            <p:nvPr/>
          </p:nvSpPr>
          <p:spPr bwMode="auto">
            <a:xfrm>
              <a:off x="4222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212"/>
            <p:cNvSpPr>
              <a:spLocks noChangeArrowheads="1"/>
            </p:cNvSpPr>
            <p:nvPr/>
          </p:nvSpPr>
          <p:spPr bwMode="auto">
            <a:xfrm>
              <a:off x="4327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213"/>
            <p:cNvSpPr>
              <a:spLocks noChangeArrowheads="1"/>
            </p:cNvSpPr>
            <p:nvPr/>
          </p:nvSpPr>
          <p:spPr bwMode="auto">
            <a:xfrm>
              <a:off x="4423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214"/>
            <p:cNvSpPr>
              <a:spLocks noChangeArrowheads="1"/>
            </p:cNvSpPr>
            <p:nvPr/>
          </p:nvSpPr>
          <p:spPr bwMode="auto">
            <a:xfrm>
              <a:off x="4530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215"/>
            <p:cNvSpPr>
              <a:spLocks noChangeArrowheads="1"/>
            </p:cNvSpPr>
            <p:nvPr/>
          </p:nvSpPr>
          <p:spPr bwMode="auto">
            <a:xfrm>
              <a:off x="46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Oval 216"/>
            <p:cNvSpPr>
              <a:spLocks noChangeArrowheads="1"/>
            </p:cNvSpPr>
            <p:nvPr/>
          </p:nvSpPr>
          <p:spPr bwMode="auto">
            <a:xfrm>
              <a:off x="1019" y="2131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Oval 217"/>
            <p:cNvSpPr>
              <a:spLocks noChangeArrowheads="1"/>
            </p:cNvSpPr>
            <p:nvPr/>
          </p:nvSpPr>
          <p:spPr bwMode="auto">
            <a:xfrm>
              <a:off x="1126" y="2131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Oval 218"/>
            <p:cNvSpPr>
              <a:spLocks noChangeArrowheads="1"/>
            </p:cNvSpPr>
            <p:nvPr/>
          </p:nvSpPr>
          <p:spPr bwMode="auto">
            <a:xfrm>
              <a:off x="12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Oval 219"/>
            <p:cNvSpPr>
              <a:spLocks noChangeArrowheads="1"/>
            </p:cNvSpPr>
            <p:nvPr/>
          </p:nvSpPr>
          <p:spPr bwMode="auto">
            <a:xfrm>
              <a:off x="13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Oval 220"/>
            <p:cNvSpPr>
              <a:spLocks noChangeArrowheads="1"/>
            </p:cNvSpPr>
            <p:nvPr/>
          </p:nvSpPr>
          <p:spPr bwMode="auto">
            <a:xfrm>
              <a:off x="14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Oval 221"/>
            <p:cNvSpPr>
              <a:spLocks noChangeArrowheads="1"/>
            </p:cNvSpPr>
            <p:nvPr/>
          </p:nvSpPr>
          <p:spPr bwMode="auto">
            <a:xfrm>
              <a:off x="15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Oval 222"/>
            <p:cNvSpPr>
              <a:spLocks noChangeArrowheads="1"/>
            </p:cNvSpPr>
            <p:nvPr/>
          </p:nvSpPr>
          <p:spPr bwMode="auto">
            <a:xfrm>
              <a:off x="16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223"/>
            <p:cNvSpPr>
              <a:spLocks noChangeArrowheads="1"/>
            </p:cNvSpPr>
            <p:nvPr/>
          </p:nvSpPr>
          <p:spPr bwMode="auto">
            <a:xfrm>
              <a:off x="17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Oval 224"/>
            <p:cNvSpPr>
              <a:spLocks noChangeArrowheads="1"/>
            </p:cNvSpPr>
            <p:nvPr/>
          </p:nvSpPr>
          <p:spPr bwMode="auto">
            <a:xfrm>
              <a:off x="18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Oval 225"/>
            <p:cNvSpPr>
              <a:spLocks noChangeArrowheads="1"/>
            </p:cNvSpPr>
            <p:nvPr/>
          </p:nvSpPr>
          <p:spPr bwMode="auto">
            <a:xfrm>
              <a:off x="19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Oval 226"/>
            <p:cNvSpPr>
              <a:spLocks noChangeArrowheads="1"/>
            </p:cNvSpPr>
            <p:nvPr/>
          </p:nvSpPr>
          <p:spPr bwMode="auto">
            <a:xfrm>
              <a:off x="20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Oval 227"/>
            <p:cNvSpPr>
              <a:spLocks noChangeArrowheads="1"/>
            </p:cNvSpPr>
            <p:nvPr/>
          </p:nvSpPr>
          <p:spPr bwMode="auto">
            <a:xfrm>
              <a:off x="21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Oval 228"/>
            <p:cNvSpPr>
              <a:spLocks noChangeArrowheads="1"/>
            </p:cNvSpPr>
            <p:nvPr/>
          </p:nvSpPr>
          <p:spPr bwMode="auto">
            <a:xfrm>
              <a:off x="22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Oval 229"/>
            <p:cNvSpPr>
              <a:spLocks noChangeArrowheads="1"/>
            </p:cNvSpPr>
            <p:nvPr/>
          </p:nvSpPr>
          <p:spPr bwMode="auto">
            <a:xfrm>
              <a:off x="23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Oval 230"/>
            <p:cNvSpPr>
              <a:spLocks noChangeArrowheads="1"/>
            </p:cNvSpPr>
            <p:nvPr/>
          </p:nvSpPr>
          <p:spPr bwMode="auto">
            <a:xfrm>
              <a:off x="24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Oval 231"/>
            <p:cNvSpPr>
              <a:spLocks noChangeArrowheads="1"/>
            </p:cNvSpPr>
            <p:nvPr/>
          </p:nvSpPr>
          <p:spPr bwMode="auto">
            <a:xfrm>
              <a:off x="25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Oval 232"/>
            <p:cNvSpPr>
              <a:spLocks noChangeArrowheads="1"/>
            </p:cNvSpPr>
            <p:nvPr/>
          </p:nvSpPr>
          <p:spPr bwMode="auto">
            <a:xfrm>
              <a:off x="26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Oval 233"/>
            <p:cNvSpPr>
              <a:spLocks noChangeArrowheads="1"/>
            </p:cNvSpPr>
            <p:nvPr/>
          </p:nvSpPr>
          <p:spPr bwMode="auto">
            <a:xfrm>
              <a:off x="27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Oval 234"/>
            <p:cNvSpPr>
              <a:spLocks noChangeArrowheads="1"/>
            </p:cNvSpPr>
            <p:nvPr/>
          </p:nvSpPr>
          <p:spPr bwMode="auto">
            <a:xfrm>
              <a:off x="28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Oval 235"/>
            <p:cNvSpPr>
              <a:spLocks noChangeArrowheads="1"/>
            </p:cNvSpPr>
            <p:nvPr/>
          </p:nvSpPr>
          <p:spPr bwMode="auto">
            <a:xfrm>
              <a:off x="29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Oval 236"/>
            <p:cNvSpPr>
              <a:spLocks noChangeArrowheads="1"/>
            </p:cNvSpPr>
            <p:nvPr/>
          </p:nvSpPr>
          <p:spPr bwMode="auto">
            <a:xfrm>
              <a:off x="30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237"/>
            <p:cNvSpPr>
              <a:spLocks noChangeArrowheads="1"/>
            </p:cNvSpPr>
            <p:nvPr/>
          </p:nvSpPr>
          <p:spPr bwMode="auto">
            <a:xfrm>
              <a:off x="31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238"/>
            <p:cNvSpPr>
              <a:spLocks noChangeArrowheads="1"/>
            </p:cNvSpPr>
            <p:nvPr/>
          </p:nvSpPr>
          <p:spPr bwMode="auto">
            <a:xfrm>
              <a:off x="32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239"/>
            <p:cNvSpPr>
              <a:spLocks noChangeArrowheads="1"/>
            </p:cNvSpPr>
            <p:nvPr/>
          </p:nvSpPr>
          <p:spPr bwMode="auto">
            <a:xfrm>
              <a:off x="33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240"/>
            <p:cNvSpPr>
              <a:spLocks noChangeArrowheads="1"/>
            </p:cNvSpPr>
            <p:nvPr/>
          </p:nvSpPr>
          <p:spPr bwMode="auto">
            <a:xfrm>
              <a:off x="34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241"/>
            <p:cNvSpPr>
              <a:spLocks noChangeArrowheads="1"/>
            </p:cNvSpPr>
            <p:nvPr/>
          </p:nvSpPr>
          <p:spPr bwMode="auto">
            <a:xfrm>
              <a:off x="35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Oval 242"/>
            <p:cNvSpPr>
              <a:spLocks noChangeArrowheads="1"/>
            </p:cNvSpPr>
            <p:nvPr/>
          </p:nvSpPr>
          <p:spPr bwMode="auto">
            <a:xfrm>
              <a:off x="36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Oval 243"/>
            <p:cNvSpPr>
              <a:spLocks noChangeArrowheads="1"/>
            </p:cNvSpPr>
            <p:nvPr/>
          </p:nvSpPr>
          <p:spPr bwMode="auto">
            <a:xfrm>
              <a:off x="37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Oval 244"/>
            <p:cNvSpPr>
              <a:spLocks noChangeArrowheads="1"/>
            </p:cNvSpPr>
            <p:nvPr/>
          </p:nvSpPr>
          <p:spPr bwMode="auto">
            <a:xfrm>
              <a:off x="38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245"/>
            <p:cNvSpPr>
              <a:spLocks noChangeArrowheads="1"/>
            </p:cNvSpPr>
            <p:nvPr/>
          </p:nvSpPr>
          <p:spPr bwMode="auto">
            <a:xfrm>
              <a:off x="39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Oval 246"/>
            <p:cNvSpPr>
              <a:spLocks noChangeArrowheads="1"/>
            </p:cNvSpPr>
            <p:nvPr/>
          </p:nvSpPr>
          <p:spPr bwMode="auto">
            <a:xfrm>
              <a:off x="40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Oval 247"/>
            <p:cNvSpPr>
              <a:spLocks noChangeArrowheads="1"/>
            </p:cNvSpPr>
            <p:nvPr/>
          </p:nvSpPr>
          <p:spPr bwMode="auto">
            <a:xfrm>
              <a:off x="41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Oval 248"/>
            <p:cNvSpPr>
              <a:spLocks noChangeArrowheads="1"/>
            </p:cNvSpPr>
            <p:nvPr/>
          </p:nvSpPr>
          <p:spPr bwMode="auto">
            <a:xfrm>
              <a:off x="4231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Oval 249"/>
            <p:cNvSpPr>
              <a:spLocks noChangeArrowheads="1"/>
            </p:cNvSpPr>
            <p:nvPr/>
          </p:nvSpPr>
          <p:spPr bwMode="auto">
            <a:xfrm>
              <a:off x="4338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Oval 250"/>
            <p:cNvSpPr>
              <a:spLocks noChangeArrowheads="1"/>
            </p:cNvSpPr>
            <p:nvPr/>
          </p:nvSpPr>
          <p:spPr bwMode="auto">
            <a:xfrm>
              <a:off x="4434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Oval 251"/>
            <p:cNvSpPr>
              <a:spLocks noChangeArrowheads="1"/>
            </p:cNvSpPr>
            <p:nvPr/>
          </p:nvSpPr>
          <p:spPr bwMode="auto">
            <a:xfrm>
              <a:off x="4539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Oval 252"/>
            <p:cNvSpPr>
              <a:spLocks noChangeArrowheads="1"/>
            </p:cNvSpPr>
            <p:nvPr/>
          </p:nvSpPr>
          <p:spPr bwMode="auto">
            <a:xfrm>
              <a:off x="46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Oval 253"/>
            <p:cNvSpPr>
              <a:spLocks noChangeArrowheads="1"/>
            </p:cNvSpPr>
            <p:nvPr/>
          </p:nvSpPr>
          <p:spPr bwMode="auto">
            <a:xfrm>
              <a:off x="1030" y="2237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254"/>
            <p:cNvSpPr>
              <a:spLocks noChangeArrowheads="1"/>
            </p:cNvSpPr>
            <p:nvPr/>
          </p:nvSpPr>
          <p:spPr bwMode="auto">
            <a:xfrm>
              <a:off x="1135" y="2237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255"/>
            <p:cNvSpPr>
              <a:spLocks noChangeArrowheads="1"/>
            </p:cNvSpPr>
            <p:nvPr/>
          </p:nvSpPr>
          <p:spPr bwMode="auto">
            <a:xfrm>
              <a:off x="12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256"/>
            <p:cNvSpPr>
              <a:spLocks noChangeArrowheads="1"/>
            </p:cNvSpPr>
            <p:nvPr/>
          </p:nvSpPr>
          <p:spPr bwMode="auto">
            <a:xfrm>
              <a:off x="13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Oval 257"/>
            <p:cNvSpPr>
              <a:spLocks noChangeArrowheads="1"/>
            </p:cNvSpPr>
            <p:nvPr/>
          </p:nvSpPr>
          <p:spPr bwMode="auto">
            <a:xfrm>
              <a:off x="14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Oval 258"/>
            <p:cNvSpPr>
              <a:spLocks noChangeArrowheads="1"/>
            </p:cNvSpPr>
            <p:nvPr/>
          </p:nvSpPr>
          <p:spPr bwMode="auto">
            <a:xfrm>
              <a:off x="15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Oval 259"/>
            <p:cNvSpPr>
              <a:spLocks noChangeArrowheads="1"/>
            </p:cNvSpPr>
            <p:nvPr/>
          </p:nvSpPr>
          <p:spPr bwMode="auto">
            <a:xfrm>
              <a:off x="16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260"/>
            <p:cNvSpPr>
              <a:spLocks noChangeArrowheads="1"/>
            </p:cNvSpPr>
            <p:nvPr/>
          </p:nvSpPr>
          <p:spPr bwMode="auto">
            <a:xfrm>
              <a:off x="17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Oval 261"/>
            <p:cNvSpPr>
              <a:spLocks noChangeArrowheads="1"/>
            </p:cNvSpPr>
            <p:nvPr/>
          </p:nvSpPr>
          <p:spPr bwMode="auto">
            <a:xfrm>
              <a:off x="18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Oval 262"/>
            <p:cNvSpPr>
              <a:spLocks noChangeArrowheads="1"/>
            </p:cNvSpPr>
            <p:nvPr/>
          </p:nvSpPr>
          <p:spPr bwMode="auto">
            <a:xfrm>
              <a:off x="19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Oval 263"/>
            <p:cNvSpPr>
              <a:spLocks noChangeArrowheads="1"/>
            </p:cNvSpPr>
            <p:nvPr/>
          </p:nvSpPr>
          <p:spPr bwMode="auto">
            <a:xfrm>
              <a:off x="20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Oval 264"/>
            <p:cNvSpPr>
              <a:spLocks noChangeArrowheads="1"/>
            </p:cNvSpPr>
            <p:nvPr/>
          </p:nvSpPr>
          <p:spPr bwMode="auto">
            <a:xfrm>
              <a:off x="21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Oval 265"/>
            <p:cNvSpPr>
              <a:spLocks noChangeArrowheads="1"/>
            </p:cNvSpPr>
            <p:nvPr/>
          </p:nvSpPr>
          <p:spPr bwMode="auto">
            <a:xfrm>
              <a:off x="22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Oval 266"/>
            <p:cNvSpPr>
              <a:spLocks noChangeArrowheads="1"/>
            </p:cNvSpPr>
            <p:nvPr/>
          </p:nvSpPr>
          <p:spPr bwMode="auto">
            <a:xfrm>
              <a:off x="23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Oval 267"/>
            <p:cNvSpPr>
              <a:spLocks noChangeArrowheads="1"/>
            </p:cNvSpPr>
            <p:nvPr/>
          </p:nvSpPr>
          <p:spPr bwMode="auto">
            <a:xfrm>
              <a:off x="24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Oval 268"/>
            <p:cNvSpPr>
              <a:spLocks noChangeArrowheads="1"/>
            </p:cNvSpPr>
            <p:nvPr/>
          </p:nvSpPr>
          <p:spPr bwMode="auto">
            <a:xfrm>
              <a:off x="25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Oval 269"/>
            <p:cNvSpPr>
              <a:spLocks noChangeArrowheads="1"/>
            </p:cNvSpPr>
            <p:nvPr/>
          </p:nvSpPr>
          <p:spPr bwMode="auto">
            <a:xfrm>
              <a:off x="26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Oval 270"/>
            <p:cNvSpPr>
              <a:spLocks noChangeArrowheads="1"/>
            </p:cNvSpPr>
            <p:nvPr/>
          </p:nvSpPr>
          <p:spPr bwMode="auto">
            <a:xfrm>
              <a:off x="27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Oval 271"/>
            <p:cNvSpPr>
              <a:spLocks noChangeArrowheads="1"/>
            </p:cNvSpPr>
            <p:nvPr/>
          </p:nvSpPr>
          <p:spPr bwMode="auto">
            <a:xfrm>
              <a:off x="28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Oval 272"/>
            <p:cNvSpPr>
              <a:spLocks noChangeArrowheads="1"/>
            </p:cNvSpPr>
            <p:nvPr/>
          </p:nvSpPr>
          <p:spPr bwMode="auto">
            <a:xfrm>
              <a:off x="29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Oval 273"/>
            <p:cNvSpPr>
              <a:spLocks noChangeArrowheads="1"/>
            </p:cNvSpPr>
            <p:nvPr/>
          </p:nvSpPr>
          <p:spPr bwMode="auto">
            <a:xfrm>
              <a:off x="30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Oval 274"/>
            <p:cNvSpPr>
              <a:spLocks noChangeArrowheads="1"/>
            </p:cNvSpPr>
            <p:nvPr/>
          </p:nvSpPr>
          <p:spPr bwMode="auto">
            <a:xfrm>
              <a:off x="31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Oval 275"/>
            <p:cNvSpPr>
              <a:spLocks noChangeArrowheads="1"/>
            </p:cNvSpPr>
            <p:nvPr/>
          </p:nvSpPr>
          <p:spPr bwMode="auto">
            <a:xfrm>
              <a:off x="32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Oval 276"/>
            <p:cNvSpPr>
              <a:spLocks noChangeArrowheads="1"/>
            </p:cNvSpPr>
            <p:nvPr/>
          </p:nvSpPr>
          <p:spPr bwMode="auto">
            <a:xfrm>
              <a:off x="33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Oval 277"/>
            <p:cNvSpPr>
              <a:spLocks noChangeArrowheads="1"/>
            </p:cNvSpPr>
            <p:nvPr/>
          </p:nvSpPr>
          <p:spPr bwMode="auto">
            <a:xfrm>
              <a:off x="34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Oval 278"/>
            <p:cNvSpPr>
              <a:spLocks noChangeArrowheads="1"/>
            </p:cNvSpPr>
            <p:nvPr/>
          </p:nvSpPr>
          <p:spPr bwMode="auto">
            <a:xfrm>
              <a:off x="35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Oval 279"/>
            <p:cNvSpPr>
              <a:spLocks noChangeArrowheads="1"/>
            </p:cNvSpPr>
            <p:nvPr/>
          </p:nvSpPr>
          <p:spPr bwMode="auto">
            <a:xfrm>
              <a:off x="36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Oval 280"/>
            <p:cNvSpPr>
              <a:spLocks noChangeArrowheads="1"/>
            </p:cNvSpPr>
            <p:nvPr/>
          </p:nvSpPr>
          <p:spPr bwMode="auto">
            <a:xfrm>
              <a:off x="37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Oval 281"/>
            <p:cNvSpPr>
              <a:spLocks noChangeArrowheads="1"/>
            </p:cNvSpPr>
            <p:nvPr/>
          </p:nvSpPr>
          <p:spPr bwMode="auto">
            <a:xfrm>
              <a:off x="38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Oval 282"/>
            <p:cNvSpPr>
              <a:spLocks noChangeArrowheads="1"/>
            </p:cNvSpPr>
            <p:nvPr/>
          </p:nvSpPr>
          <p:spPr bwMode="auto">
            <a:xfrm>
              <a:off x="39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Oval 283"/>
            <p:cNvSpPr>
              <a:spLocks noChangeArrowheads="1"/>
            </p:cNvSpPr>
            <p:nvPr/>
          </p:nvSpPr>
          <p:spPr bwMode="auto">
            <a:xfrm>
              <a:off x="40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Oval 284"/>
            <p:cNvSpPr>
              <a:spLocks noChangeArrowheads="1"/>
            </p:cNvSpPr>
            <p:nvPr/>
          </p:nvSpPr>
          <p:spPr bwMode="auto">
            <a:xfrm>
              <a:off x="41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285"/>
            <p:cNvSpPr>
              <a:spLocks noChangeArrowheads="1"/>
            </p:cNvSpPr>
            <p:nvPr/>
          </p:nvSpPr>
          <p:spPr bwMode="auto">
            <a:xfrm>
              <a:off x="4231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286"/>
            <p:cNvSpPr>
              <a:spLocks noChangeArrowheads="1"/>
            </p:cNvSpPr>
            <p:nvPr/>
          </p:nvSpPr>
          <p:spPr bwMode="auto">
            <a:xfrm>
              <a:off x="4338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Oval 287"/>
            <p:cNvSpPr>
              <a:spLocks noChangeArrowheads="1"/>
            </p:cNvSpPr>
            <p:nvPr/>
          </p:nvSpPr>
          <p:spPr bwMode="auto">
            <a:xfrm>
              <a:off x="4434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Oval 288"/>
            <p:cNvSpPr>
              <a:spLocks noChangeArrowheads="1"/>
            </p:cNvSpPr>
            <p:nvPr/>
          </p:nvSpPr>
          <p:spPr bwMode="auto">
            <a:xfrm>
              <a:off x="4539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Oval 289"/>
            <p:cNvSpPr>
              <a:spLocks noChangeArrowheads="1"/>
            </p:cNvSpPr>
            <p:nvPr/>
          </p:nvSpPr>
          <p:spPr bwMode="auto">
            <a:xfrm>
              <a:off x="46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Oval 290"/>
            <p:cNvSpPr>
              <a:spLocks noChangeArrowheads="1"/>
            </p:cNvSpPr>
            <p:nvPr/>
          </p:nvSpPr>
          <p:spPr bwMode="auto">
            <a:xfrm>
              <a:off x="1030" y="2333"/>
              <a:ext cx="201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291"/>
            <p:cNvSpPr>
              <a:spLocks noChangeArrowheads="1"/>
            </p:cNvSpPr>
            <p:nvPr/>
          </p:nvSpPr>
          <p:spPr bwMode="auto">
            <a:xfrm>
              <a:off x="1135" y="2333"/>
              <a:ext cx="203" cy="202"/>
            </a:xfrm>
            <a:prstGeom prst="ellipse">
              <a:avLst/>
            </a:prstGeom>
            <a:solidFill>
              <a:srgbClr val="00CCFF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" name="Group 292"/>
          <p:cNvGrpSpPr>
            <a:grpSpLocks/>
          </p:cNvGrpSpPr>
          <p:nvPr/>
        </p:nvGrpSpPr>
        <p:grpSpPr bwMode="auto">
          <a:xfrm>
            <a:off x="2933700" y="2809876"/>
            <a:ext cx="6197600" cy="442913"/>
            <a:chOff x="1212" y="2076"/>
            <a:chExt cx="3904" cy="279"/>
          </a:xfrm>
        </p:grpSpPr>
        <p:grpSp>
          <p:nvGrpSpPr>
            <p:cNvPr id="298" name="Group 293"/>
            <p:cNvGrpSpPr>
              <a:grpSpLocks/>
            </p:cNvGrpSpPr>
            <p:nvPr/>
          </p:nvGrpSpPr>
          <p:grpSpPr bwMode="auto">
            <a:xfrm>
              <a:off x="1212" y="2153"/>
              <a:ext cx="3904" cy="202"/>
              <a:chOff x="1124" y="1491"/>
              <a:chExt cx="3904" cy="202"/>
            </a:xfrm>
          </p:grpSpPr>
          <p:sp>
            <p:nvSpPr>
              <p:cNvPr id="300" name="Oval 294"/>
              <p:cNvSpPr>
                <a:spLocks noChangeArrowheads="1"/>
              </p:cNvSpPr>
              <p:nvPr/>
            </p:nvSpPr>
            <p:spPr bwMode="auto">
              <a:xfrm>
                <a:off x="47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Oval 295"/>
              <p:cNvSpPr>
                <a:spLocks noChangeArrowheads="1"/>
              </p:cNvSpPr>
              <p:nvPr/>
            </p:nvSpPr>
            <p:spPr bwMode="auto">
              <a:xfrm>
                <a:off x="48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Oval 296"/>
              <p:cNvSpPr>
                <a:spLocks noChangeArrowheads="1"/>
              </p:cNvSpPr>
              <p:nvPr/>
            </p:nvSpPr>
            <p:spPr bwMode="auto">
              <a:xfrm>
                <a:off x="11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Oval 297"/>
              <p:cNvSpPr>
                <a:spLocks noChangeArrowheads="1"/>
              </p:cNvSpPr>
              <p:nvPr/>
            </p:nvSpPr>
            <p:spPr bwMode="auto">
              <a:xfrm>
                <a:off x="12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Oval 298"/>
              <p:cNvSpPr>
                <a:spLocks noChangeArrowheads="1"/>
              </p:cNvSpPr>
              <p:nvPr/>
            </p:nvSpPr>
            <p:spPr bwMode="auto">
              <a:xfrm>
                <a:off x="13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5" name="Oval 299"/>
              <p:cNvSpPr>
                <a:spLocks noChangeArrowheads="1"/>
              </p:cNvSpPr>
              <p:nvPr/>
            </p:nvSpPr>
            <p:spPr bwMode="auto">
              <a:xfrm>
                <a:off x="14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Oval 300"/>
              <p:cNvSpPr>
                <a:spLocks noChangeArrowheads="1"/>
              </p:cNvSpPr>
              <p:nvPr/>
            </p:nvSpPr>
            <p:spPr bwMode="auto">
              <a:xfrm>
                <a:off x="15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" name="Oval 301"/>
              <p:cNvSpPr>
                <a:spLocks noChangeArrowheads="1"/>
              </p:cNvSpPr>
              <p:nvPr/>
            </p:nvSpPr>
            <p:spPr bwMode="auto">
              <a:xfrm>
                <a:off x="16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" name="Oval 302"/>
              <p:cNvSpPr>
                <a:spLocks noChangeArrowheads="1"/>
              </p:cNvSpPr>
              <p:nvPr/>
            </p:nvSpPr>
            <p:spPr bwMode="auto">
              <a:xfrm>
                <a:off x="17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Oval 303"/>
              <p:cNvSpPr>
                <a:spLocks noChangeArrowheads="1"/>
              </p:cNvSpPr>
              <p:nvPr/>
            </p:nvSpPr>
            <p:spPr bwMode="auto">
              <a:xfrm>
                <a:off x="18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Oval 304"/>
              <p:cNvSpPr>
                <a:spLocks noChangeArrowheads="1"/>
              </p:cNvSpPr>
              <p:nvPr/>
            </p:nvSpPr>
            <p:spPr bwMode="auto">
              <a:xfrm>
                <a:off x="19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Oval 305"/>
              <p:cNvSpPr>
                <a:spLocks noChangeArrowheads="1"/>
              </p:cNvSpPr>
              <p:nvPr/>
            </p:nvSpPr>
            <p:spPr bwMode="auto">
              <a:xfrm>
                <a:off x="20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Oval 306"/>
              <p:cNvSpPr>
                <a:spLocks noChangeArrowheads="1"/>
              </p:cNvSpPr>
              <p:nvPr/>
            </p:nvSpPr>
            <p:spPr bwMode="auto">
              <a:xfrm>
                <a:off x="21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Oval 307"/>
              <p:cNvSpPr>
                <a:spLocks noChangeArrowheads="1"/>
              </p:cNvSpPr>
              <p:nvPr/>
            </p:nvSpPr>
            <p:spPr bwMode="auto">
              <a:xfrm>
                <a:off x="22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" name="Oval 308"/>
              <p:cNvSpPr>
                <a:spLocks noChangeArrowheads="1"/>
              </p:cNvSpPr>
              <p:nvPr/>
            </p:nvSpPr>
            <p:spPr bwMode="auto">
              <a:xfrm>
                <a:off x="23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" name="Oval 309"/>
              <p:cNvSpPr>
                <a:spLocks noChangeArrowheads="1"/>
              </p:cNvSpPr>
              <p:nvPr/>
            </p:nvSpPr>
            <p:spPr bwMode="auto">
              <a:xfrm>
                <a:off x="24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" name="Oval 310"/>
              <p:cNvSpPr>
                <a:spLocks noChangeArrowheads="1"/>
              </p:cNvSpPr>
              <p:nvPr/>
            </p:nvSpPr>
            <p:spPr bwMode="auto">
              <a:xfrm>
                <a:off x="25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" name="Oval 311"/>
              <p:cNvSpPr>
                <a:spLocks noChangeArrowheads="1"/>
              </p:cNvSpPr>
              <p:nvPr/>
            </p:nvSpPr>
            <p:spPr bwMode="auto">
              <a:xfrm>
                <a:off x="26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" name="Oval 312"/>
              <p:cNvSpPr>
                <a:spLocks noChangeArrowheads="1"/>
              </p:cNvSpPr>
              <p:nvPr/>
            </p:nvSpPr>
            <p:spPr bwMode="auto">
              <a:xfrm>
                <a:off x="27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" name="Oval 313"/>
              <p:cNvSpPr>
                <a:spLocks noChangeArrowheads="1"/>
              </p:cNvSpPr>
              <p:nvPr/>
            </p:nvSpPr>
            <p:spPr bwMode="auto">
              <a:xfrm>
                <a:off x="28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" name="Oval 314"/>
              <p:cNvSpPr>
                <a:spLocks noChangeArrowheads="1"/>
              </p:cNvSpPr>
              <p:nvPr/>
            </p:nvSpPr>
            <p:spPr bwMode="auto">
              <a:xfrm>
                <a:off x="29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" name="Oval 315"/>
              <p:cNvSpPr>
                <a:spLocks noChangeArrowheads="1"/>
              </p:cNvSpPr>
              <p:nvPr/>
            </p:nvSpPr>
            <p:spPr bwMode="auto">
              <a:xfrm>
                <a:off x="30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" name="Oval 316"/>
              <p:cNvSpPr>
                <a:spLocks noChangeArrowheads="1"/>
              </p:cNvSpPr>
              <p:nvPr/>
            </p:nvSpPr>
            <p:spPr bwMode="auto">
              <a:xfrm>
                <a:off x="31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" name="Oval 317"/>
              <p:cNvSpPr>
                <a:spLocks noChangeArrowheads="1"/>
              </p:cNvSpPr>
              <p:nvPr/>
            </p:nvSpPr>
            <p:spPr bwMode="auto">
              <a:xfrm>
                <a:off x="32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" name="Oval 318"/>
              <p:cNvSpPr>
                <a:spLocks noChangeArrowheads="1"/>
              </p:cNvSpPr>
              <p:nvPr/>
            </p:nvSpPr>
            <p:spPr bwMode="auto">
              <a:xfrm>
                <a:off x="33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5" name="Oval 319"/>
              <p:cNvSpPr>
                <a:spLocks noChangeArrowheads="1"/>
              </p:cNvSpPr>
              <p:nvPr/>
            </p:nvSpPr>
            <p:spPr bwMode="auto">
              <a:xfrm>
                <a:off x="34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" name="Oval 320"/>
              <p:cNvSpPr>
                <a:spLocks noChangeArrowheads="1"/>
              </p:cNvSpPr>
              <p:nvPr/>
            </p:nvSpPr>
            <p:spPr bwMode="auto">
              <a:xfrm>
                <a:off x="35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" name="Oval 321"/>
              <p:cNvSpPr>
                <a:spLocks noChangeArrowheads="1"/>
              </p:cNvSpPr>
              <p:nvPr/>
            </p:nvSpPr>
            <p:spPr bwMode="auto">
              <a:xfrm>
                <a:off x="36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" name="Oval 322"/>
              <p:cNvSpPr>
                <a:spLocks noChangeArrowheads="1"/>
              </p:cNvSpPr>
              <p:nvPr/>
            </p:nvSpPr>
            <p:spPr bwMode="auto">
              <a:xfrm>
                <a:off x="37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" name="Oval 323"/>
              <p:cNvSpPr>
                <a:spLocks noChangeArrowheads="1"/>
              </p:cNvSpPr>
              <p:nvPr/>
            </p:nvSpPr>
            <p:spPr bwMode="auto">
              <a:xfrm>
                <a:off x="38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" name="Oval 324"/>
              <p:cNvSpPr>
                <a:spLocks noChangeArrowheads="1"/>
              </p:cNvSpPr>
              <p:nvPr/>
            </p:nvSpPr>
            <p:spPr bwMode="auto">
              <a:xfrm>
                <a:off x="39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" name="Oval 325"/>
              <p:cNvSpPr>
                <a:spLocks noChangeArrowheads="1"/>
              </p:cNvSpPr>
              <p:nvPr/>
            </p:nvSpPr>
            <p:spPr bwMode="auto">
              <a:xfrm>
                <a:off x="40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" name="Oval 326"/>
              <p:cNvSpPr>
                <a:spLocks noChangeArrowheads="1"/>
              </p:cNvSpPr>
              <p:nvPr/>
            </p:nvSpPr>
            <p:spPr bwMode="auto">
              <a:xfrm>
                <a:off x="41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3" name="Oval 327"/>
              <p:cNvSpPr>
                <a:spLocks noChangeArrowheads="1"/>
              </p:cNvSpPr>
              <p:nvPr/>
            </p:nvSpPr>
            <p:spPr bwMode="auto">
              <a:xfrm>
                <a:off x="4220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4" name="Oval 328"/>
              <p:cNvSpPr>
                <a:spLocks noChangeArrowheads="1"/>
              </p:cNvSpPr>
              <p:nvPr/>
            </p:nvSpPr>
            <p:spPr bwMode="auto">
              <a:xfrm>
                <a:off x="4327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5" name="Oval 329"/>
              <p:cNvSpPr>
                <a:spLocks noChangeArrowheads="1"/>
              </p:cNvSpPr>
              <p:nvPr/>
            </p:nvSpPr>
            <p:spPr bwMode="auto">
              <a:xfrm>
                <a:off x="4423" y="1491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" name="Oval 330"/>
              <p:cNvSpPr>
                <a:spLocks noChangeArrowheads="1"/>
              </p:cNvSpPr>
              <p:nvPr/>
            </p:nvSpPr>
            <p:spPr bwMode="auto">
              <a:xfrm>
                <a:off x="4528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" name="Oval 331"/>
              <p:cNvSpPr>
                <a:spLocks noChangeArrowheads="1"/>
              </p:cNvSpPr>
              <p:nvPr/>
            </p:nvSpPr>
            <p:spPr bwMode="auto">
              <a:xfrm>
                <a:off x="4624" y="1491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9" name="Line 332"/>
            <p:cNvSpPr>
              <a:spLocks noChangeShapeType="1"/>
            </p:cNvSpPr>
            <p:nvPr/>
          </p:nvSpPr>
          <p:spPr bwMode="auto">
            <a:xfrm>
              <a:off x="2308" y="2076"/>
              <a:ext cx="160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" name="Oval 333"/>
          <p:cNvSpPr>
            <a:spLocks noChangeArrowheads="1"/>
          </p:cNvSpPr>
          <p:nvPr/>
        </p:nvSpPr>
        <p:spPr bwMode="auto">
          <a:xfrm>
            <a:off x="8840789" y="3100389"/>
            <a:ext cx="319087" cy="320675"/>
          </a:xfrm>
          <a:prstGeom prst="ellipse">
            <a:avLst/>
          </a:prstGeom>
          <a:solidFill>
            <a:srgbClr val="00CC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9" name="Group 334"/>
          <p:cNvGrpSpPr>
            <a:grpSpLocks/>
          </p:cNvGrpSpPr>
          <p:nvPr/>
        </p:nvGrpSpPr>
        <p:grpSpPr bwMode="auto">
          <a:xfrm>
            <a:off x="2767013" y="3100389"/>
            <a:ext cx="6197600" cy="320675"/>
            <a:chOff x="1107" y="2259"/>
            <a:chExt cx="3904" cy="202"/>
          </a:xfrm>
        </p:grpSpPr>
        <p:grpSp>
          <p:nvGrpSpPr>
            <p:cNvPr id="340" name="Group 335"/>
            <p:cNvGrpSpPr>
              <a:grpSpLocks/>
            </p:cNvGrpSpPr>
            <p:nvPr/>
          </p:nvGrpSpPr>
          <p:grpSpPr bwMode="auto">
            <a:xfrm>
              <a:off x="1107" y="2259"/>
              <a:ext cx="3904" cy="202"/>
              <a:chOff x="1019" y="1597"/>
              <a:chExt cx="3904" cy="202"/>
            </a:xfrm>
          </p:grpSpPr>
          <p:sp>
            <p:nvSpPr>
              <p:cNvPr id="342" name="Oval 336"/>
              <p:cNvSpPr>
                <a:spLocks noChangeArrowheads="1"/>
              </p:cNvSpPr>
              <p:nvPr/>
            </p:nvSpPr>
            <p:spPr bwMode="auto">
              <a:xfrm>
                <a:off x="47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" name="Oval 337"/>
              <p:cNvSpPr>
                <a:spLocks noChangeArrowheads="1"/>
              </p:cNvSpPr>
              <p:nvPr/>
            </p:nvSpPr>
            <p:spPr bwMode="auto">
              <a:xfrm>
                <a:off x="12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" name="Oval 338"/>
              <p:cNvSpPr>
                <a:spLocks noChangeArrowheads="1"/>
              </p:cNvSpPr>
              <p:nvPr/>
            </p:nvSpPr>
            <p:spPr bwMode="auto">
              <a:xfrm>
                <a:off x="13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" name="Oval 339"/>
              <p:cNvSpPr>
                <a:spLocks noChangeArrowheads="1"/>
              </p:cNvSpPr>
              <p:nvPr/>
            </p:nvSpPr>
            <p:spPr bwMode="auto">
              <a:xfrm>
                <a:off x="14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" name="Oval 340"/>
              <p:cNvSpPr>
                <a:spLocks noChangeArrowheads="1"/>
              </p:cNvSpPr>
              <p:nvPr/>
            </p:nvSpPr>
            <p:spPr bwMode="auto">
              <a:xfrm>
                <a:off x="15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" name="Oval 341"/>
              <p:cNvSpPr>
                <a:spLocks noChangeArrowheads="1"/>
              </p:cNvSpPr>
              <p:nvPr/>
            </p:nvSpPr>
            <p:spPr bwMode="auto">
              <a:xfrm>
                <a:off x="16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" name="Oval 342"/>
              <p:cNvSpPr>
                <a:spLocks noChangeArrowheads="1"/>
              </p:cNvSpPr>
              <p:nvPr/>
            </p:nvSpPr>
            <p:spPr bwMode="auto">
              <a:xfrm>
                <a:off x="17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" name="Oval 343"/>
              <p:cNvSpPr>
                <a:spLocks noChangeArrowheads="1"/>
              </p:cNvSpPr>
              <p:nvPr/>
            </p:nvSpPr>
            <p:spPr bwMode="auto">
              <a:xfrm>
                <a:off x="18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" name="Oval 344"/>
              <p:cNvSpPr>
                <a:spLocks noChangeArrowheads="1"/>
              </p:cNvSpPr>
              <p:nvPr/>
            </p:nvSpPr>
            <p:spPr bwMode="auto">
              <a:xfrm>
                <a:off x="19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1" name="Oval 345"/>
              <p:cNvSpPr>
                <a:spLocks noChangeArrowheads="1"/>
              </p:cNvSpPr>
              <p:nvPr/>
            </p:nvSpPr>
            <p:spPr bwMode="auto">
              <a:xfrm>
                <a:off x="20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" name="Oval 346"/>
              <p:cNvSpPr>
                <a:spLocks noChangeArrowheads="1"/>
              </p:cNvSpPr>
              <p:nvPr/>
            </p:nvSpPr>
            <p:spPr bwMode="auto">
              <a:xfrm>
                <a:off x="21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" name="Oval 347"/>
              <p:cNvSpPr>
                <a:spLocks noChangeArrowheads="1"/>
              </p:cNvSpPr>
              <p:nvPr/>
            </p:nvSpPr>
            <p:spPr bwMode="auto">
              <a:xfrm>
                <a:off x="22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" name="Oval 348"/>
              <p:cNvSpPr>
                <a:spLocks noChangeArrowheads="1"/>
              </p:cNvSpPr>
              <p:nvPr/>
            </p:nvSpPr>
            <p:spPr bwMode="auto">
              <a:xfrm>
                <a:off x="23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" name="Oval 349"/>
              <p:cNvSpPr>
                <a:spLocks noChangeArrowheads="1"/>
              </p:cNvSpPr>
              <p:nvPr/>
            </p:nvSpPr>
            <p:spPr bwMode="auto">
              <a:xfrm>
                <a:off x="24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" name="Oval 350"/>
              <p:cNvSpPr>
                <a:spLocks noChangeArrowheads="1"/>
              </p:cNvSpPr>
              <p:nvPr/>
            </p:nvSpPr>
            <p:spPr bwMode="auto">
              <a:xfrm>
                <a:off x="25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7" name="Oval 351"/>
              <p:cNvSpPr>
                <a:spLocks noChangeArrowheads="1"/>
              </p:cNvSpPr>
              <p:nvPr/>
            </p:nvSpPr>
            <p:spPr bwMode="auto">
              <a:xfrm>
                <a:off x="26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" name="Oval 352"/>
              <p:cNvSpPr>
                <a:spLocks noChangeArrowheads="1"/>
              </p:cNvSpPr>
              <p:nvPr/>
            </p:nvSpPr>
            <p:spPr bwMode="auto">
              <a:xfrm>
                <a:off x="27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" name="Oval 353"/>
              <p:cNvSpPr>
                <a:spLocks noChangeArrowheads="1"/>
              </p:cNvSpPr>
              <p:nvPr/>
            </p:nvSpPr>
            <p:spPr bwMode="auto">
              <a:xfrm>
                <a:off x="28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" name="Oval 354"/>
              <p:cNvSpPr>
                <a:spLocks noChangeArrowheads="1"/>
              </p:cNvSpPr>
              <p:nvPr/>
            </p:nvSpPr>
            <p:spPr bwMode="auto">
              <a:xfrm>
                <a:off x="29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" name="Oval 355"/>
              <p:cNvSpPr>
                <a:spLocks noChangeArrowheads="1"/>
              </p:cNvSpPr>
              <p:nvPr/>
            </p:nvSpPr>
            <p:spPr bwMode="auto">
              <a:xfrm>
                <a:off x="30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" name="Oval 356"/>
              <p:cNvSpPr>
                <a:spLocks noChangeArrowheads="1"/>
              </p:cNvSpPr>
              <p:nvPr/>
            </p:nvSpPr>
            <p:spPr bwMode="auto">
              <a:xfrm>
                <a:off x="31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" name="Oval 357"/>
              <p:cNvSpPr>
                <a:spLocks noChangeArrowheads="1"/>
              </p:cNvSpPr>
              <p:nvPr/>
            </p:nvSpPr>
            <p:spPr bwMode="auto">
              <a:xfrm>
                <a:off x="32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" name="Oval 358"/>
              <p:cNvSpPr>
                <a:spLocks noChangeArrowheads="1"/>
              </p:cNvSpPr>
              <p:nvPr/>
            </p:nvSpPr>
            <p:spPr bwMode="auto">
              <a:xfrm>
                <a:off x="33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" name="Oval 359"/>
              <p:cNvSpPr>
                <a:spLocks noChangeArrowheads="1"/>
              </p:cNvSpPr>
              <p:nvPr/>
            </p:nvSpPr>
            <p:spPr bwMode="auto">
              <a:xfrm>
                <a:off x="34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" name="Oval 360"/>
              <p:cNvSpPr>
                <a:spLocks noChangeArrowheads="1"/>
              </p:cNvSpPr>
              <p:nvPr/>
            </p:nvSpPr>
            <p:spPr bwMode="auto">
              <a:xfrm>
                <a:off x="35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Oval 361"/>
              <p:cNvSpPr>
                <a:spLocks noChangeArrowheads="1"/>
              </p:cNvSpPr>
              <p:nvPr/>
            </p:nvSpPr>
            <p:spPr bwMode="auto">
              <a:xfrm>
                <a:off x="36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" name="Oval 362"/>
              <p:cNvSpPr>
                <a:spLocks noChangeArrowheads="1"/>
              </p:cNvSpPr>
              <p:nvPr/>
            </p:nvSpPr>
            <p:spPr bwMode="auto">
              <a:xfrm>
                <a:off x="37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" name="Oval 363"/>
              <p:cNvSpPr>
                <a:spLocks noChangeArrowheads="1"/>
              </p:cNvSpPr>
              <p:nvPr/>
            </p:nvSpPr>
            <p:spPr bwMode="auto">
              <a:xfrm>
                <a:off x="38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0" name="Oval 364"/>
              <p:cNvSpPr>
                <a:spLocks noChangeArrowheads="1"/>
              </p:cNvSpPr>
              <p:nvPr/>
            </p:nvSpPr>
            <p:spPr bwMode="auto">
              <a:xfrm>
                <a:off x="39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1" name="Oval 365"/>
              <p:cNvSpPr>
                <a:spLocks noChangeArrowheads="1"/>
              </p:cNvSpPr>
              <p:nvPr/>
            </p:nvSpPr>
            <p:spPr bwMode="auto">
              <a:xfrm>
                <a:off x="40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2" name="Oval 366"/>
              <p:cNvSpPr>
                <a:spLocks noChangeArrowheads="1"/>
              </p:cNvSpPr>
              <p:nvPr/>
            </p:nvSpPr>
            <p:spPr bwMode="auto">
              <a:xfrm>
                <a:off x="41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" name="Oval 367"/>
              <p:cNvSpPr>
                <a:spLocks noChangeArrowheads="1"/>
              </p:cNvSpPr>
              <p:nvPr/>
            </p:nvSpPr>
            <p:spPr bwMode="auto">
              <a:xfrm>
                <a:off x="4220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4" name="Oval 368"/>
              <p:cNvSpPr>
                <a:spLocks noChangeArrowheads="1"/>
              </p:cNvSpPr>
              <p:nvPr/>
            </p:nvSpPr>
            <p:spPr bwMode="auto">
              <a:xfrm>
                <a:off x="4327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5" name="Oval 369"/>
              <p:cNvSpPr>
                <a:spLocks noChangeArrowheads="1"/>
              </p:cNvSpPr>
              <p:nvPr/>
            </p:nvSpPr>
            <p:spPr bwMode="auto">
              <a:xfrm>
                <a:off x="4423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6" name="Oval 370"/>
              <p:cNvSpPr>
                <a:spLocks noChangeArrowheads="1"/>
              </p:cNvSpPr>
              <p:nvPr/>
            </p:nvSpPr>
            <p:spPr bwMode="auto">
              <a:xfrm>
                <a:off x="4528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" name="Oval 371"/>
              <p:cNvSpPr>
                <a:spLocks noChangeArrowheads="1"/>
              </p:cNvSpPr>
              <p:nvPr/>
            </p:nvSpPr>
            <p:spPr bwMode="auto">
              <a:xfrm>
                <a:off x="46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8" name="Oval 372"/>
              <p:cNvSpPr>
                <a:spLocks noChangeArrowheads="1"/>
              </p:cNvSpPr>
              <p:nvPr/>
            </p:nvSpPr>
            <p:spPr bwMode="auto">
              <a:xfrm>
                <a:off x="1019" y="1597"/>
                <a:ext cx="201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" name="Oval 373"/>
              <p:cNvSpPr>
                <a:spLocks noChangeArrowheads="1"/>
              </p:cNvSpPr>
              <p:nvPr/>
            </p:nvSpPr>
            <p:spPr bwMode="auto">
              <a:xfrm>
                <a:off x="1124" y="1597"/>
                <a:ext cx="203" cy="202"/>
              </a:xfrm>
              <a:prstGeom prst="ellipse">
                <a:avLst/>
              </a:prstGeom>
              <a:solidFill>
                <a:srgbClr val="00CC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1" name="Line 374"/>
            <p:cNvSpPr>
              <a:spLocks noChangeShapeType="1"/>
            </p:cNvSpPr>
            <p:nvPr/>
          </p:nvSpPr>
          <p:spPr bwMode="auto">
            <a:xfrm flipH="1">
              <a:off x="2277" y="2353"/>
              <a:ext cx="1607" cy="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1" name="Oval 377"/>
          <p:cNvSpPr>
            <a:spLocks noChangeArrowheads="1"/>
          </p:cNvSpPr>
          <p:nvPr/>
        </p:nvSpPr>
        <p:spPr bwMode="auto">
          <a:xfrm rot="5375895">
            <a:off x="2457451" y="2600326"/>
            <a:ext cx="960438" cy="960438"/>
          </a:xfrm>
          <a:prstGeom prst="ellipse">
            <a:avLst/>
          </a:prstGeom>
          <a:solidFill>
            <a:srgbClr val="FF9900">
              <a:alpha val="49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2" name="Group 378"/>
          <p:cNvGrpSpPr>
            <a:grpSpLocks/>
          </p:cNvGrpSpPr>
          <p:nvPr/>
        </p:nvGrpSpPr>
        <p:grpSpPr bwMode="auto">
          <a:xfrm>
            <a:off x="1935163" y="1471613"/>
            <a:ext cx="4902200" cy="1309688"/>
            <a:chOff x="311" y="1233"/>
            <a:chExt cx="3088" cy="825"/>
          </a:xfrm>
        </p:grpSpPr>
        <p:sp>
          <p:nvSpPr>
            <p:cNvPr id="383" name="Text Box 379"/>
            <p:cNvSpPr txBox="1">
              <a:spLocks noChangeArrowheads="1"/>
            </p:cNvSpPr>
            <p:nvPr/>
          </p:nvSpPr>
          <p:spPr bwMode="auto">
            <a:xfrm>
              <a:off x="311" y="1233"/>
              <a:ext cx="3088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l">
                <a:spcBef>
                  <a:spcPct val="50000"/>
                </a:spcBef>
                <a:buClrTx/>
                <a:buFontTx/>
                <a:buNone/>
              </a:pPr>
              <a:r>
                <a:rPr lang="en-US" sz="2400" dirty="0"/>
                <a:t>   developed size </a:t>
              </a:r>
              <a:r>
                <a:rPr lang="en-US" sz="2400" dirty="0">
                  <a:sym typeface="Symbol" pitchFamily="18" charset="2"/>
                </a:rPr>
                <a:t> beam size x 3 (min.)</a:t>
              </a:r>
              <a:endParaRPr lang="en-US" sz="2400" dirty="0"/>
            </a:p>
          </p:txBody>
        </p:sp>
        <p:sp>
          <p:nvSpPr>
            <p:cNvPr id="384" name="Line 380"/>
            <p:cNvSpPr>
              <a:spLocks noChangeShapeType="1"/>
            </p:cNvSpPr>
            <p:nvPr/>
          </p:nvSpPr>
          <p:spPr bwMode="auto">
            <a:xfrm rot="16200000" flipH="1" flipV="1">
              <a:off x="660" y="1767"/>
              <a:ext cx="566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5" name="Group 874"/>
          <p:cNvGrpSpPr>
            <a:grpSpLocks/>
          </p:cNvGrpSpPr>
          <p:nvPr/>
        </p:nvGrpSpPr>
        <p:grpSpPr bwMode="auto">
          <a:xfrm>
            <a:off x="2781300" y="2139950"/>
            <a:ext cx="2451100" cy="1112838"/>
            <a:chOff x="1064" y="1348"/>
            <a:chExt cx="1544" cy="701"/>
          </a:xfrm>
        </p:grpSpPr>
        <p:sp>
          <p:nvSpPr>
            <p:cNvPr id="386" name="Oval 382"/>
            <p:cNvSpPr>
              <a:spLocks noChangeArrowheads="1"/>
            </p:cNvSpPr>
            <p:nvPr/>
          </p:nvSpPr>
          <p:spPr bwMode="auto">
            <a:xfrm>
              <a:off x="1064" y="1847"/>
              <a:ext cx="201" cy="202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7" name="Group 873"/>
            <p:cNvGrpSpPr>
              <a:grpSpLocks/>
            </p:cNvGrpSpPr>
            <p:nvPr/>
          </p:nvGrpSpPr>
          <p:grpSpPr bwMode="auto">
            <a:xfrm>
              <a:off x="1160" y="1348"/>
              <a:ext cx="1448" cy="545"/>
              <a:chOff x="1160" y="1348"/>
              <a:chExt cx="1448" cy="545"/>
            </a:xfrm>
          </p:grpSpPr>
          <p:sp>
            <p:nvSpPr>
              <p:cNvPr id="388" name="Text Box 384"/>
              <p:cNvSpPr txBox="1">
                <a:spLocks noChangeArrowheads="1"/>
              </p:cNvSpPr>
              <p:nvPr/>
            </p:nvSpPr>
            <p:spPr bwMode="auto">
              <a:xfrm>
                <a:off x="1520" y="1348"/>
                <a:ext cx="108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sz="2400" dirty="0"/>
                  <a:t>beam size</a:t>
                </a:r>
              </a:p>
            </p:txBody>
          </p:sp>
          <p:sp>
            <p:nvSpPr>
              <p:cNvPr id="389" name="Line 385"/>
              <p:cNvSpPr>
                <a:spLocks noChangeShapeType="1"/>
              </p:cNvSpPr>
              <p:nvPr/>
            </p:nvSpPr>
            <p:spPr bwMode="auto">
              <a:xfrm rot="-16200000">
                <a:off x="1194" y="1544"/>
                <a:ext cx="315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91" name="Rectangle 862"/>
          <p:cNvSpPr>
            <a:spLocks noChangeArrowheads="1"/>
          </p:cNvSpPr>
          <p:nvPr/>
        </p:nvSpPr>
        <p:spPr bwMode="auto">
          <a:xfrm>
            <a:off x="2947990" y="3100389"/>
            <a:ext cx="6030913" cy="128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2" name="Group 863"/>
          <p:cNvGrpSpPr>
            <a:grpSpLocks/>
          </p:cNvGrpSpPr>
          <p:nvPr/>
        </p:nvGrpSpPr>
        <p:grpSpPr bwMode="auto">
          <a:xfrm>
            <a:off x="2184402" y="4383087"/>
            <a:ext cx="6538913" cy="1390650"/>
            <a:chOff x="740" y="3067"/>
            <a:chExt cx="4119" cy="876"/>
          </a:xfrm>
        </p:grpSpPr>
        <p:sp>
          <p:nvSpPr>
            <p:cNvPr id="393" name="Text Box 864"/>
            <p:cNvSpPr txBox="1">
              <a:spLocks noChangeArrowheads="1"/>
            </p:cNvSpPr>
            <p:nvPr/>
          </p:nvSpPr>
          <p:spPr bwMode="auto">
            <a:xfrm>
              <a:off x="740" y="3665"/>
              <a:ext cx="4119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6000" tIns="36000" rIns="36000" bIns="36000" anchor="ctr" anchorCtr="0">
              <a:spAutoFit/>
            </a:bodyPr>
            <a:lstStyle/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sz="2400" dirty="0">
                  <a:sym typeface="Symbol" pitchFamily="18" charset="2"/>
                </a:rPr>
                <a:t> drawing size</a:t>
              </a:r>
              <a:r>
                <a:rPr lang="en-US" sz="2400" dirty="0">
                  <a:sym typeface="Wingdings" pitchFamily="2" charset="2"/>
                </a:rPr>
                <a:t> </a:t>
              </a:r>
              <a:r>
                <a:rPr lang="en-US" sz="2400" dirty="0">
                  <a:sym typeface="Symbol" pitchFamily="18" charset="2"/>
                </a:rPr>
                <a:t> desired size – developed beam size </a:t>
              </a:r>
            </a:p>
          </p:txBody>
        </p:sp>
        <p:sp>
          <p:nvSpPr>
            <p:cNvPr id="394" name="Line 865"/>
            <p:cNvSpPr>
              <a:spLocks noChangeShapeType="1"/>
            </p:cNvSpPr>
            <p:nvPr/>
          </p:nvSpPr>
          <p:spPr bwMode="auto">
            <a:xfrm rot="-16200000" flipH="1" flipV="1">
              <a:off x="1485" y="3323"/>
              <a:ext cx="62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8" name="TextBox 397">
            <a:extLst>
              <a:ext uri="{FF2B5EF4-FFF2-40B4-BE49-F238E27FC236}">
                <a16:creationId xmlns:a16="http://schemas.microsoft.com/office/drawing/2014/main" id="{28F69D08-09C2-45C0-9B3C-EE7511826B09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7381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8" grpId="0" animBg="1"/>
      <p:bldP spid="381" grpId="0" animBg="1"/>
      <p:bldP spid="39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542159"/>
              </p:ext>
            </p:extLst>
          </p:nvPr>
        </p:nvGraphicFramePr>
        <p:xfrm>
          <a:off x="4172338" y="1757826"/>
          <a:ext cx="4114080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5" name="Équation" r:id="rId3" imgW="1244520" imgH="406080" progId="Equation.3">
                  <p:embed/>
                </p:oleObj>
              </mc:Choice>
              <mc:Fallback>
                <p:oleObj name="Équation" r:id="rId3" imgW="1244520" imgH="406080" progId="Equation.3">
                  <p:embed/>
                  <p:pic>
                    <p:nvPicPr>
                      <p:cNvPr id="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338" y="1757826"/>
                        <a:ext cx="4114080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49064" y="2146763"/>
            <a:ext cx="9234886" cy="30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71463" indent="-271463">
              <a:lnSpc>
                <a:spcPct val="80000"/>
              </a:lnSpc>
              <a:buClr>
                <a:srgbClr val="00B0F0"/>
              </a:buClr>
            </a:pPr>
            <a:r>
              <a:rPr lang="en-US" sz="2800" b="1" dirty="0"/>
              <a:t>Area dose:</a:t>
            </a:r>
          </a:p>
          <a:p>
            <a:pPr marL="271463" lvl="1" indent="-271463">
              <a:lnSpc>
                <a:spcPct val="80000"/>
              </a:lnSpc>
              <a:buClr>
                <a:srgbClr val="00B0F0"/>
              </a:buClr>
            </a:pPr>
            <a:endParaRPr lang="en-US" sz="2400" b="1" dirty="0"/>
          </a:p>
          <a:p>
            <a:pPr marL="271463" lvl="1" indent="-271463">
              <a:lnSpc>
                <a:spcPct val="80000"/>
              </a:lnSpc>
              <a:buClr>
                <a:srgbClr val="00B0F0"/>
              </a:buClr>
            </a:pPr>
            <a:endParaRPr lang="en-US" sz="4000" b="1" dirty="0"/>
          </a:p>
          <a:p>
            <a:pPr marL="271463" indent="-271463">
              <a:lnSpc>
                <a:spcPct val="80000"/>
              </a:lnSpc>
              <a:buClr>
                <a:srgbClr val="00B0F0"/>
              </a:buClr>
            </a:pPr>
            <a:r>
              <a:rPr lang="en-US" sz="2800" b="1" dirty="0"/>
              <a:t>Line dose:</a:t>
            </a:r>
          </a:p>
          <a:p>
            <a:pPr marL="271463" lvl="1" indent="-271463">
              <a:lnSpc>
                <a:spcPct val="80000"/>
              </a:lnSpc>
              <a:buClr>
                <a:srgbClr val="00B0F0"/>
              </a:buClr>
            </a:pPr>
            <a:endParaRPr lang="en-US" sz="2400" b="1" dirty="0"/>
          </a:p>
          <a:p>
            <a:pPr marL="271463" lvl="1" indent="-271463">
              <a:lnSpc>
                <a:spcPct val="80000"/>
              </a:lnSpc>
              <a:buClr>
                <a:srgbClr val="00B0F0"/>
              </a:buClr>
            </a:pPr>
            <a:endParaRPr lang="en-US" sz="2800" b="1" dirty="0"/>
          </a:p>
          <a:p>
            <a:pPr marL="271463" indent="-271463">
              <a:lnSpc>
                <a:spcPct val="80000"/>
              </a:lnSpc>
              <a:buClr>
                <a:srgbClr val="00B0F0"/>
              </a:buClr>
            </a:pPr>
            <a:r>
              <a:rPr lang="en-US" sz="2800" b="1" dirty="0"/>
              <a:t>Point dose:</a:t>
            </a:r>
          </a:p>
        </p:txBody>
      </p: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4160066" y="1262525"/>
            <a:ext cx="4906288" cy="2262188"/>
            <a:chOff x="4043" y="574"/>
            <a:chExt cx="3078" cy="1425"/>
          </a:xfrm>
        </p:grpSpPr>
        <p:graphicFrame>
          <p:nvGraphicFramePr>
            <p:cNvPr id="13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7937028"/>
                </p:ext>
              </p:extLst>
            </p:nvPr>
          </p:nvGraphicFramePr>
          <p:xfrm>
            <a:off x="4043" y="838"/>
            <a:ext cx="3004" cy="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46" name="Équation" r:id="rId5" imgW="1676160" imgH="469800" progId="Equation.3">
                    <p:embed/>
                  </p:oleObj>
                </mc:Choice>
                <mc:Fallback>
                  <p:oleObj name="Équation" r:id="rId5" imgW="1676160" imgH="469800" progId="Equation.3">
                    <p:embed/>
                    <p:pic>
                      <p:nvPicPr>
                        <p:cNvPr id="13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43" y="838"/>
                          <a:ext cx="3004" cy="9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AutoShape 17"/>
            <p:cNvSpPr>
              <a:spLocks/>
            </p:cNvSpPr>
            <p:nvPr/>
          </p:nvSpPr>
          <p:spPr bwMode="auto">
            <a:xfrm rot="-5400000">
              <a:off x="5723" y="1386"/>
              <a:ext cx="62" cy="691"/>
            </a:xfrm>
            <a:prstGeom prst="leftBrace">
              <a:avLst>
                <a:gd name="adj1" fmla="val 94166"/>
                <a:gd name="adj2" fmla="val 50069"/>
              </a:avLst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5521" y="1785"/>
              <a:ext cx="469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marL="288925" indent="-288925"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sz="1600">
                  <a:latin typeface="Arial" charset="0"/>
                </a:rPr>
                <a:t>X size</a:t>
              </a:r>
            </a:p>
          </p:txBody>
        </p:sp>
        <p:sp>
          <p:nvSpPr>
            <p:cNvPr id="16" name="AutoShape 19"/>
            <p:cNvSpPr>
              <a:spLocks/>
            </p:cNvSpPr>
            <p:nvPr/>
          </p:nvSpPr>
          <p:spPr bwMode="auto">
            <a:xfrm rot="-5400000">
              <a:off x="6488" y="1384"/>
              <a:ext cx="69" cy="690"/>
            </a:xfrm>
            <a:prstGeom prst="leftBrace">
              <a:avLst>
                <a:gd name="adj1" fmla="val 84491"/>
                <a:gd name="adj2" fmla="val 51014"/>
              </a:avLst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6272" y="1785"/>
              <a:ext cx="46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marL="288925" indent="-288925"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sz="1600">
                  <a:latin typeface="Arial" charset="0"/>
                </a:rPr>
                <a:t>Y size</a:t>
              </a:r>
            </a:p>
          </p:txBody>
        </p:sp>
        <p:sp>
          <p:nvSpPr>
            <p:cNvPr id="18" name="AutoShape 22"/>
            <p:cNvSpPr>
              <a:spLocks/>
            </p:cNvSpPr>
            <p:nvPr/>
          </p:nvSpPr>
          <p:spPr bwMode="auto">
            <a:xfrm rot="5400000" flipV="1">
              <a:off x="6495" y="546"/>
              <a:ext cx="57" cy="690"/>
            </a:xfrm>
            <a:prstGeom prst="leftBrace">
              <a:avLst>
                <a:gd name="adj1" fmla="val 102278"/>
                <a:gd name="adj2" fmla="val 50139"/>
              </a:avLst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5760" y="574"/>
              <a:ext cx="136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marL="288925" indent="-288925"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spcBef>
                  <a:spcPct val="0"/>
                </a:spcBef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sz="1600">
                  <a:latin typeface="Arial" charset="0"/>
                </a:rPr>
                <a:t>total number of points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Driving parameters: exposure dose</a:t>
            </a:r>
          </a:p>
        </p:txBody>
      </p:sp>
      <p:graphicFrame>
        <p:nvGraphicFramePr>
          <p:cNvPr id="9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350745"/>
              </p:ext>
            </p:extLst>
          </p:nvPr>
        </p:nvGraphicFramePr>
        <p:xfrm>
          <a:off x="4160066" y="3167689"/>
          <a:ext cx="4673937" cy="127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7" name="Équation" r:id="rId7" imgW="1726920" imgH="469800" progId="Equation.3">
                  <p:embed/>
                </p:oleObj>
              </mc:Choice>
              <mc:Fallback>
                <p:oleObj name="Équation" r:id="rId7" imgW="1726920" imgH="4698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066" y="3167689"/>
                        <a:ext cx="4673937" cy="1271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4530762"/>
              </p:ext>
            </p:extLst>
          </p:nvPr>
        </p:nvGraphicFramePr>
        <p:xfrm>
          <a:off x="4160066" y="4682535"/>
          <a:ext cx="2535414" cy="666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8" name="Équation" r:id="rId9" imgW="914400" imgH="241200" progId="Equation.3">
                  <p:embed/>
                </p:oleObj>
              </mc:Choice>
              <mc:Fallback>
                <p:oleObj name="Équation" r:id="rId9" imgW="914400" imgH="241200" progId="Equation.3">
                  <p:embed/>
                  <p:pic>
                    <p:nvPicPr>
                      <p:cNvPr id="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066" y="4682535"/>
                        <a:ext cx="2535414" cy="666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786336"/>
              </p:ext>
            </p:extLst>
          </p:nvPr>
        </p:nvGraphicFramePr>
        <p:xfrm>
          <a:off x="4160788" y="1760087"/>
          <a:ext cx="5445424" cy="1322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" name="Équation" r:id="rId11" imgW="1828800" imgH="469800" progId="Equation.3">
                  <p:embed/>
                </p:oleObj>
              </mc:Choice>
              <mc:Fallback>
                <p:oleObj name="Équation" r:id="rId11" imgW="1828800" imgH="4698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788" y="1760087"/>
                        <a:ext cx="5445424" cy="13223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E6BE244-FA0D-4CF3-9300-F7AAADBE1D32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2769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6DE05-C8E9-4820-ACE6-B75BCD45E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218" y="1942404"/>
            <a:ext cx="10036630" cy="3167919"/>
          </a:xfr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Depends on: </a:t>
            </a:r>
          </a:p>
          <a:p>
            <a:pPr marL="719138" lvl="1" indent="-27305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2000" dirty="0">
                <a:solidFill>
                  <a:schemeClr val="tx1"/>
                </a:solidFill>
              </a:rPr>
              <a:t>Substrate</a:t>
            </a:r>
          </a:p>
          <a:p>
            <a:pPr marL="719138" lvl="1" indent="-27305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2000" dirty="0">
                <a:solidFill>
                  <a:schemeClr val="tx1"/>
                </a:solidFill>
              </a:rPr>
              <a:t>Energy</a:t>
            </a:r>
          </a:p>
          <a:p>
            <a:pPr marL="719138" lvl="1" indent="-27305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2000" dirty="0">
                <a:solidFill>
                  <a:schemeClr val="tx1"/>
                </a:solidFill>
              </a:rPr>
              <a:t>Resist</a:t>
            </a:r>
            <a:r>
              <a:rPr lang="en-US" sz="2000" dirty="0"/>
              <a:t>: nature, thickness</a:t>
            </a:r>
          </a:p>
          <a:p>
            <a:pPr marL="719138" lvl="1" indent="-27305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2000" dirty="0">
                <a:solidFill>
                  <a:schemeClr val="tx1"/>
                </a:solidFill>
              </a:rPr>
              <a:t>Developer: </a:t>
            </a:r>
            <a:r>
              <a:rPr lang="en-US" sz="2000" dirty="0"/>
              <a:t>nature/concentration, duration, mechanical agitation, temperature</a:t>
            </a:r>
          </a:p>
          <a:p>
            <a:pPr marL="719138" lvl="1" indent="-273050"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2000" dirty="0">
                <a:solidFill>
                  <a:schemeClr val="tx1"/>
                </a:solidFill>
              </a:rPr>
              <a:t>Design: </a:t>
            </a:r>
            <a:r>
              <a:rPr lang="en-US" sz="2000" dirty="0"/>
              <a:t>size/pitch/distance between structures (proximity effects), way of exposure, …</a:t>
            </a:r>
          </a:p>
          <a:p>
            <a:pPr>
              <a:lnSpc>
                <a:spcPct val="13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Also depends on user’s 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91DD6-B6C4-499F-8983-6FE126D57DDE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962B329-5FFD-40DF-8792-D75ACD58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0" y="365127"/>
            <a:ext cx="10036630" cy="726555"/>
          </a:xfrm>
        </p:spPr>
        <p:txBody>
          <a:bodyPr/>
          <a:lstStyle/>
          <a:p>
            <a:r>
              <a:rPr lang="en-US" sz="3600" dirty="0"/>
              <a:t>Driving parameters: exposure dose</a:t>
            </a:r>
          </a:p>
        </p:txBody>
      </p:sp>
    </p:spTree>
    <p:extLst>
      <p:ext uri="{BB962C8B-B14F-4D97-AF65-F5344CB8AC3E}">
        <p14:creationId xmlns:p14="http://schemas.microsoft.com/office/powerpoint/2010/main" val="9107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1785251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rmAutofit/>
          </a:bodyPr>
          <a:lstStyle/>
          <a:p>
            <a:r>
              <a:rPr lang="en-US" altLang="fr-FR" sz="3600" dirty="0"/>
              <a:t>Limitations: beam diameter = f(current)</a:t>
            </a:r>
            <a:endParaRPr lang="en-US" sz="36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567E37-5A92-4DFA-9F1F-FF375531F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935" y="1355722"/>
            <a:ext cx="5612857" cy="4373849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530F5E4-CD2B-457C-975D-112D4FCBE1BE}"/>
              </a:ext>
            </a:extLst>
          </p:cNvPr>
          <p:cNvSpPr/>
          <p:nvPr/>
        </p:nvSpPr>
        <p:spPr>
          <a:xfrm>
            <a:off x="4693597" y="1958271"/>
            <a:ext cx="603115" cy="412192"/>
          </a:xfrm>
          <a:custGeom>
            <a:avLst/>
            <a:gdLst>
              <a:gd name="connsiteX0" fmla="*/ 0 w 603115"/>
              <a:gd name="connsiteY0" fmla="*/ 206096 h 412192"/>
              <a:gd name="connsiteX1" fmla="*/ 301558 w 603115"/>
              <a:gd name="connsiteY1" fmla="*/ 0 h 412192"/>
              <a:gd name="connsiteX2" fmla="*/ 603116 w 603115"/>
              <a:gd name="connsiteY2" fmla="*/ 206096 h 412192"/>
              <a:gd name="connsiteX3" fmla="*/ 301558 w 603115"/>
              <a:gd name="connsiteY3" fmla="*/ 412192 h 412192"/>
              <a:gd name="connsiteX4" fmla="*/ 0 w 603115"/>
              <a:gd name="connsiteY4" fmla="*/ 206096 h 41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115" h="412192" extrusionOk="0">
                <a:moveTo>
                  <a:pt x="0" y="206096"/>
                </a:moveTo>
                <a:cubicBezTo>
                  <a:pt x="-12518" y="77552"/>
                  <a:pt x="174130" y="-14203"/>
                  <a:pt x="301558" y="0"/>
                </a:cubicBezTo>
                <a:cubicBezTo>
                  <a:pt x="444126" y="13472"/>
                  <a:pt x="606399" y="91292"/>
                  <a:pt x="603116" y="206096"/>
                </a:cubicBezTo>
                <a:cubicBezTo>
                  <a:pt x="581826" y="277474"/>
                  <a:pt x="464746" y="422640"/>
                  <a:pt x="301558" y="412192"/>
                </a:cubicBezTo>
                <a:cubicBezTo>
                  <a:pt x="152553" y="387994"/>
                  <a:pt x="23011" y="318026"/>
                  <a:pt x="0" y="206096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8BDEC-A605-4319-8631-7CF59C75C481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064676-0109-412A-BA9E-8F1BBB9C9985}"/>
              </a:ext>
            </a:extLst>
          </p:cNvPr>
          <p:cNvGrpSpPr/>
          <p:nvPr/>
        </p:nvGrpSpPr>
        <p:grpSpPr>
          <a:xfrm>
            <a:off x="3617560" y="4380848"/>
            <a:ext cx="5236029" cy="1858547"/>
            <a:chOff x="3617560" y="4234544"/>
            <a:chExt cx="5236029" cy="18585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863270-2462-45EB-ADE1-219A60FB2076}"/>
                </a:ext>
              </a:extLst>
            </p:cNvPr>
            <p:cNvSpPr txBox="1"/>
            <p:nvPr/>
          </p:nvSpPr>
          <p:spPr>
            <a:xfrm>
              <a:off x="3617560" y="5631426"/>
              <a:ext cx="5236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 diameter almost constant at "low current" </a:t>
              </a:r>
              <a:r>
                <a:rPr lang="en-US" sz="2400" b="1" dirty="0">
                  <a:sym typeface="Wingdings" panose="05000000000000000000" pitchFamily="2" charset="2"/>
                </a:rPr>
                <a:t></a:t>
              </a:r>
              <a:endParaRPr lang="en-US" b="1" dirty="0"/>
            </a:p>
          </p:txBody>
        </p:sp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E01467CD-065A-4A3F-BC38-F1571D934FBF}"/>
                </a:ext>
              </a:extLst>
            </p:cNvPr>
            <p:cNvSpPr/>
            <p:nvPr/>
          </p:nvSpPr>
          <p:spPr>
            <a:xfrm rot="5400000">
              <a:off x="5388280" y="3402746"/>
              <a:ext cx="529063" cy="2192660"/>
            </a:xfrm>
            <a:prstGeom prst="rightBrac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99D9C2D-7529-427D-BD89-2697707849A3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flipH="1" flipV="1">
              <a:off x="5652811" y="4837176"/>
              <a:ext cx="582764" cy="79425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31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rmAutofit/>
          </a:bodyPr>
          <a:lstStyle/>
          <a:p>
            <a:r>
              <a:rPr lang="en-US" altLang="fr-FR" sz="3600" dirty="0"/>
              <a:t>Limitations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95F9C-3DC9-4CFD-940D-32D3F4683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792081"/>
          </a:xfrm>
        </p:spPr>
        <p:txBody>
          <a:bodyPr wrap="square">
            <a:spAutoFit/>
          </a:bodyPr>
          <a:lstStyle/>
          <a:p>
            <a:pPr marL="0">
              <a:lnSpc>
                <a:spcPct val="14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</a:rPr>
              <a:t>Beam size does not depend so much on current …. using a S-FEG gun</a:t>
            </a:r>
          </a:p>
          <a:p>
            <a:pPr marL="0">
              <a:lnSpc>
                <a:spcPct val="14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"</a:t>
            </a:r>
            <a:r>
              <a:rPr lang="en-US" sz="2400" b="1" dirty="0" err="1">
                <a:solidFill>
                  <a:schemeClr val="tx1"/>
                </a:solidFill>
              </a:rPr>
              <a:t>t</a:t>
            </a:r>
            <a:r>
              <a:rPr lang="en-US" sz="2400" b="1" baseline="-25000" dirty="0" err="1">
                <a:solidFill>
                  <a:schemeClr val="tx1"/>
                </a:solidFill>
              </a:rPr>
              <a:t>point</a:t>
            </a:r>
            <a:r>
              <a:rPr lang="en-US" sz="2400" dirty="0">
                <a:solidFill>
                  <a:schemeClr val="tx1"/>
                </a:solidFill>
              </a:rPr>
              <a:t>" limited by scanning generator maximum frequency</a:t>
            </a:r>
          </a:p>
          <a:p>
            <a:pPr marL="0">
              <a:lnSpc>
                <a:spcPct val="14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"</a:t>
            </a:r>
            <a:r>
              <a:rPr lang="en-US" sz="2400" b="1" dirty="0">
                <a:solidFill>
                  <a:schemeClr val="tx1"/>
                </a:solidFill>
              </a:rPr>
              <a:t>p</a:t>
            </a:r>
            <a:r>
              <a:rPr lang="en-US" sz="2400" b="1" baseline="-25000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" define the Line Edge Roughness (LER)</a:t>
            </a:r>
          </a:p>
          <a:p>
            <a:pPr marL="0">
              <a:lnSpc>
                <a:spcPct val="140000"/>
              </a:lnSpc>
              <a:spcBef>
                <a:spcPts val="0"/>
              </a:spcBef>
            </a:pPr>
            <a:r>
              <a:rPr lang="en-US" sz="2400" dirty="0"/>
              <a:t>For equipment based on standard scan coils:</a:t>
            </a:r>
          </a:p>
          <a:p>
            <a:pPr marL="720000" lvl="1">
              <a:lnSpc>
                <a:spcPct val="140000"/>
              </a:lnSpc>
              <a:spcBef>
                <a:spcPts val="0"/>
              </a:spcBef>
            </a:pPr>
            <a:r>
              <a:rPr lang="en-US" sz="2000" dirty="0">
                <a:solidFill>
                  <a:srgbClr val="C00000"/>
                </a:solidFill>
              </a:rPr>
              <a:t>Beam speed: p</a:t>
            </a:r>
            <a:r>
              <a:rPr lang="en-US" sz="2000" baseline="-25000" dirty="0">
                <a:solidFill>
                  <a:srgbClr val="C00000"/>
                </a:solidFill>
              </a:rPr>
              <a:t>x</a:t>
            </a:r>
            <a:r>
              <a:rPr lang="en-US" sz="2000" dirty="0">
                <a:solidFill>
                  <a:srgbClr val="C00000"/>
                </a:solidFill>
              </a:rPr>
              <a:t>/</a:t>
            </a:r>
            <a:r>
              <a:rPr lang="en-US" sz="2000" dirty="0" err="1">
                <a:solidFill>
                  <a:srgbClr val="C00000"/>
                </a:solidFill>
              </a:rPr>
              <a:t>t</a:t>
            </a:r>
            <a:r>
              <a:rPr lang="en-US" sz="2000" baseline="-25000" dirty="0" err="1">
                <a:solidFill>
                  <a:srgbClr val="C00000"/>
                </a:solidFill>
              </a:rPr>
              <a:t>point</a:t>
            </a:r>
            <a:r>
              <a:rPr lang="en-US" sz="2000" baseline="30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limited by scan coils frequency bandwidth</a:t>
            </a:r>
            <a:endParaRPr lang="en-US" sz="2000" baseline="-25000" dirty="0">
              <a:solidFill>
                <a:srgbClr val="C00000"/>
              </a:solidFill>
            </a:endParaRPr>
          </a:p>
          <a:p>
            <a:pPr marL="0">
              <a:lnSpc>
                <a:spcPct val="140000"/>
              </a:lnSpc>
              <a:spcBef>
                <a:spcPts val="0"/>
              </a:spcBef>
            </a:pPr>
            <a:r>
              <a:rPr lang="en-US" sz="2400" dirty="0"/>
              <a:t>Line Width Roughness (LWR) and LER depend on noises:</a:t>
            </a:r>
          </a:p>
          <a:p>
            <a:pPr marL="720000" lvl="1">
              <a:lnSpc>
                <a:spcPct val="140000"/>
              </a:lnSpc>
              <a:spcBef>
                <a:spcPts val="0"/>
              </a:spcBef>
            </a:pPr>
            <a:r>
              <a:rPr lang="en-US" sz="2000" dirty="0"/>
              <a:t>Mechanical &amp; acoustic vibrations</a:t>
            </a:r>
          </a:p>
          <a:p>
            <a:pPr marL="720000" lvl="1">
              <a:lnSpc>
                <a:spcPct val="140000"/>
              </a:lnSpc>
              <a:spcBef>
                <a:spcPts val="0"/>
              </a:spcBef>
            </a:pPr>
            <a:r>
              <a:rPr lang="en-US" sz="2000" dirty="0"/>
              <a:t>Electric/magnetic fields</a:t>
            </a:r>
          </a:p>
          <a:p>
            <a:pPr marL="720000" lvl="1">
              <a:lnSpc>
                <a:spcPct val="140000"/>
              </a:lnSpc>
              <a:spcBef>
                <a:spcPts val="0"/>
              </a:spcBef>
            </a:pPr>
            <a:r>
              <a:rPr lang="en-US" sz="2000" dirty="0"/>
              <a:t>Electronics noises,</a:t>
            </a:r>
          </a:p>
          <a:p>
            <a:pPr marL="720000" lvl="1">
              <a:lnSpc>
                <a:spcPct val="140000"/>
              </a:lnSpc>
              <a:spcBef>
                <a:spcPts val="0"/>
              </a:spcBef>
            </a:pPr>
            <a:r>
              <a:rPr lang="en-US" sz="2000" dirty="0"/>
              <a:t>Temperature variation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21910-1BE4-4158-A1A1-1C22A411BE3B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1788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6"/>
          <p:cNvSpPr txBox="1">
            <a:spLocks/>
          </p:cNvSpPr>
          <p:nvPr/>
        </p:nvSpPr>
        <p:spPr>
          <a:xfrm>
            <a:off x="2927352" y="6508752"/>
            <a:ext cx="5616575" cy="2127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kumimoji="0" lang="pt-BR" sz="800" b="0" dirty="0">
                <a:solidFill>
                  <a:prstClr val="black">
                    <a:tint val="75000"/>
                  </a:prstClr>
                </a:solidFill>
                <a:effectLst/>
                <a:latin typeface="Verdana" pitchFamily="34" charset="0"/>
              </a:rPr>
              <a:t>Franck CARCENAC - University of Toulouse - </a:t>
            </a:r>
            <a:r>
              <a:rPr kumimoji="0" lang="fr-FR" sz="800" b="0" dirty="0">
                <a:solidFill>
                  <a:prstClr val="black">
                    <a:tint val="75000"/>
                  </a:prstClr>
                </a:solidFill>
                <a:effectLst/>
                <a:latin typeface="Verdana" pitchFamily="34" charset="0"/>
              </a:rPr>
              <a:t>CNRS-LAAS – France   franck.carcenac@laas.fr</a:t>
            </a:r>
            <a:endParaRPr kumimoji="0" lang="en-US" sz="800" b="0" dirty="0">
              <a:solidFill>
                <a:prstClr val="black">
                  <a:tint val="75000"/>
                </a:prstClr>
              </a:solidFill>
              <a:effectLst/>
              <a:latin typeface="Verdana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z="3600" dirty="0"/>
              <a:t>Limitations: b</a:t>
            </a:r>
            <a:r>
              <a:rPr lang="en-US" sz="3600" dirty="0"/>
              <a:t>eam speed effect</a:t>
            </a:r>
            <a:endParaRPr lang="fr-FR" sz="3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Origin : scan-coils (</a:t>
            </a:r>
            <a:r>
              <a:rPr lang="en-US" dirty="0">
                <a:solidFill>
                  <a:prstClr val="black"/>
                </a:solidFill>
              </a:rPr>
              <a:t>inductance)</a:t>
            </a:r>
          </a:p>
          <a:p>
            <a:r>
              <a:rPr lang="en-US" dirty="0">
                <a:solidFill>
                  <a:prstClr val="black"/>
                </a:solidFill>
              </a:rPr>
              <a:t>Induce phase-shift between command and beam position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B439F-BC08-4021-831A-D39792E1440D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  <p:grpSp>
        <p:nvGrpSpPr>
          <p:cNvPr id="61" name="Groupe 6">
            <a:extLst>
              <a:ext uri="{FF2B5EF4-FFF2-40B4-BE49-F238E27FC236}">
                <a16:creationId xmlns:a16="http://schemas.microsoft.com/office/drawing/2014/main" id="{2C054C2A-502E-4DE4-9FDF-A5ECF26048EE}"/>
              </a:ext>
            </a:extLst>
          </p:cNvPr>
          <p:cNvGrpSpPr/>
          <p:nvPr/>
        </p:nvGrpSpPr>
        <p:grpSpPr>
          <a:xfrm>
            <a:off x="3369469" y="2843399"/>
            <a:ext cx="7733034" cy="461665"/>
            <a:chOff x="3369469" y="2843399"/>
            <a:chExt cx="6312696" cy="46166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B47260A-DC7E-4938-83FE-7EDD95730DC5}"/>
                </a:ext>
              </a:extLst>
            </p:cNvPr>
            <p:cNvSpPr/>
            <p:nvPr/>
          </p:nvSpPr>
          <p:spPr>
            <a:xfrm>
              <a:off x="3369469" y="2890838"/>
              <a:ext cx="4342895" cy="397756"/>
            </a:xfrm>
            <a:prstGeom prst="rect">
              <a:avLst/>
            </a:prstGeom>
            <a:solidFill>
              <a:srgbClr val="FFB3B3"/>
            </a:solidFill>
            <a:ln>
              <a:solidFill>
                <a:srgbClr val="FFB3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29">
              <a:extLst>
                <a:ext uri="{FF2B5EF4-FFF2-40B4-BE49-F238E27FC236}">
                  <a16:creationId xmlns:a16="http://schemas.microsoft.com/office/drawing/2014/main" id="{9435A6D1-9943-4335-996E-5E030986D269}"/>
                </a:ext>
              </a:extLst>
            </p:cNvPr>
            <p:cNvSpPr txBox="1"/>
            <p:nvPr/>
          </p:nvSpPr>
          <p:spPr>
            <a:xfrm>
              <a:off x="7940450" y="2843399"/>
              <a:ext cx="1741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FFB3B3"/>
                  </a:solidFill>
                </a:rPr>
                <a:t>Drawing</a:t>
              </a:r>
            </a:p>
          </p:txBody>
        </p:sp>
      </p:grpSp>
      <p:sp>
        <p:nvSpPr>
          <p:cNvPr id="64" name="Ellipse 5">
            <a:extLst>
              <a:ext uri="{FF2B5EF4-FFF2-40B4-BE49-F238E27FC236}">
                <a16:creationId xmlns:a16="http://schemas.microsoft.com/office/drawing/2014/main" id="{B023BC75-6DFD-4FED-95ED-C1D57DBA383E}"/>
              </a:ext>
            </a:extLst>
          </p:cNvPr>
          <p:cNvSpPr/>
          <p:nvPr/>
        </p:nvSpPr>
        <p:spPr>
          <a:xfrm>
            <a:off x="3177758" y="269966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9">
            <a:extLst>
              <a:ext uri="{FF2B5EF4-FFF2-40B4-BE49-F238E27FC236}">
                <a16:creationId xmlns:a16="http://schemas.microsoft.com/office/drawing/2014/main" id="{0717C7AB-E44F-4652-9F82-8DB9F18B7A72}"/>
              </a:ext>
            </a:extLst>
          </p:cNvPr>
          <p:cNvSpPr/>
          <p:nvPr/>
        </p:nvSpPr>
        <p:spPr>
          <a:xfrm>
            <a:off x="3177758" y="2699663"/>
            <a:ext cx="360000" cy="360000"/>
          </a:xfrm>
          <a:prstGeom prst="ellipse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6" name="Groupe 22">
            <a:extLst>
              <a:ext uri="{FF2B5EF4-FFF2-40B4-BE49-F238E27FC236}">
                <a16:creationId xmlns:a16="http://schemas.microsoft.com/office/drawing/2014/main" id="{AB329568-F4C7-417F-BABA-8C11CD2189CA}"/>
              </a:ext>
            </a:extLst>
          </p:cNvPr>
          <p:cNvGrpSpPr/>
          <p:nvPr/>
        </p:nvGrpSpPr>
        <p:grpSpPr>
          <a:xfrm>
            <a:off x="1256783" y="4109739"/>
            <a:ext cx="7397361" cy="540001"/>
            <a:chOff x="875782" y="4109738"/>
            <a:chExt cx="7397361" cy="54000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CF2DC13-7F65-44DE-9BAE-F865AF018B80}"/>
                </a:ext>
              </a:extLst>
            </p:cNvPr>
            <p:cNvSpPr/>
            <p:nvPr/>
          </p:nvSpPr>
          <p:spPr>
            <a:xfrm>
              <a:off x="2906486" y="4109739"/>
              <a:ext cx="2700000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4402599-2CF3-4B0A-AD31-E4866E76BB06}"/>
                </a:ext>
              </a:extLst>
            </p:cNvPr>
            <p:cNvSpPr/>
            <p:nvPr/>
          </p:nvSpPr>
          <p:spPr>
            <a:xfrm>
              <a:off x="5584507" y="4109738"/>
              <a:ext cx="2688636" cy="540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18">
              <a:extLst>
                <a:ext uri="{FF2B5EF4-FFF2-40B4-BE49-F238E27FC236}">
                  <a16:creationId xmlns:a16="http://schemas.microsoft.com/office/drawing/2014/main" id="{A9F6DA88-A40F-450C-BE19-26FA0B96DF54}"/>
                </a:ext>
              </a:extLst>
            </p:cNvPr>
            <p:cNvSpPr txBox="1"/>
            <p:nvPr/>
          </p:nvSpPr>
          <p:spPr>
            <a:xfrm>
              <a:off x="875782" y="4126447"/>
              <a:ext cx="1741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/>
                <a:t>Drawing</a:t>
              </a:r>
            </a:p>
          </p:txBody>
        </p:sp>
      </p:grpSp>
      <p:sp>
        <p:nvSpPr>
          <p:cNvPr id="70" name="ZoneTexte 25">
            <a:extLst>
              <a:ext uri="{FF2B5EF4-FFF2-40B4-BE49-F238E27FC236}">
                <a16:creationId xmlns:a16="http://schemas.microsoft.com/office/drawing/2014/main" id="{8B4B7AA2-1600-402A-B34D-9F6FBBD49ECD}"/>
              </a:ext>
            </a:extLst>
          </p:cNvPr>
          <p:cNvSpPr txBox="1"/>
          <p:nvPr/>
        </p:nvSpPr>
        <p:spPr>
          <a:xfrm>
            <a:off x="1028698" y="3085544"/>
            <a:ext cx="196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Beam position</a:t>
            </a:r>
          </a:p>
        </p:txBody>
      </p:sp>
      <p:sp>
        <p:nvSpPr>
          <p:cNvPr id="71" name="ZoneTexte 26">
            <a:extLst>
              <a:ext uri="{FF2B5EF4-FFF2-40B4-BE49-F238E27FC236}">
                <a16:creationId xmlns:a16="http://schemas.microsoft.com/office/drawing/2014/main" id="{9E3E819E-EC4F-4E70-AF77-79BAB347D5A1}"/>
              </a:ext>
            </a:extLst>
          </p:cNvPr>
          <p:cNvSpPr txBox="1"/>
          <p:nvPr/>
        </p:nvSpPr>
        <p:spPr>
          <a:xfrm>
            <a:off x="1028697" y="2590793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Command</a:t>
            </a:r>
          </a:p>
        </p:txBody>
      </p:sp>
      <p:grpSp>
        <p:nvGrpSpPr>
          <p:cNvPr id="72" name="Groupe 1">
            <a:extLst>
              <a:ext uri="{FF2B5EF4-FFF2-40B4-BE49-F238E27FC236}">
                <a16:creationId xmlns:a16="http://schemas.microsoft.com/office/drawing/2014/main" id="{4B81E68B-5056-4188-B5E6-159D9FA1DD0C}"/>
              </a:ext>
            </a:extLst>
          </p:cNvPr>
          <p:cNvGrpSpPr/>
          <p:nvPr/>
        </p:nvGrpSpPr>
        <p:grpSpPr>
          <a:xfrm>
            <a:off x="1256782" y="4718882"/>
            <a:ext cx="7228726" cy="551357"/>
            <a:chOff x="1256782" y="4718882"/>
            <a:chExt cx="7228726" cy="551357"/>
          </a:xfrm>
        </p:grpSpPr>
        <p:grpSp>
          <p:nvGrpSpPr>
            <p:cNvPr id="73" name="Groupe 21">
              <a:extLst>
                <a:ext uri="{FF2B5EF4-FFF2-40B4-BE49-F238E27FC236}">
                  <a16:creationId xmlns:a16="http://schemas.microsoft.com/office/drawing/2014/main" id="{F280DC5E-7B84-487E-B418-32FFFE672FBA}"/>
                </a:ext>
              </a:extLst>
            </p:cNvPr>
            <p:cNvGrpSpPr/>
            <p:nvPr/>
          </p:nvGrpSpPr>
          <p:grpSpPr>
            <a:xfrm>
              <a:off x="1256782" y="4725949"/>
              <a:ext cx="4546258" cy="544290"/>
              <a:chOff x="875782" y="4725949"/>
              <a:chExt cx="4546258" cy="544290"/>
            </a:xfrm>
          </p:grpSpPr>
          <p:sp>
            <p:nvSpPr>
              <p:cNvPr id="75" name="Rectangle 14">
                <a:extLst>
                  <a:ext uri="{FF2B5EF4-FFF2-40B4-BE49-F238E27FC236}">
                    <a16:creationId xmlns:a16="http://schemas.microsoft.com/office/drawing/2014/main" id="{F0EE06E0-B4E8-4112-A2B5-4E402AE043DA}"/>
                  </a:ext>
                </a:extLst>
              </p:cNvPr>
              <p:cNvSpPr/>
              <p:nvPr/>
            </p:nvSpPr>
            <p:spPr>
              <a:xfrm>
                <a:off x="2902040" y="4725949"/>
                <a:ext cx="2520000" cy="544290"/>
              </a:xfrm>
              <a:custGeom>
                <a:avLst/>
                <a:gdLst>
                  <a:gd name="connsiteX0" fmla="*/ 0 w 2520000"/>
                  <a:gd name="connsiteY0" fmla="*/ 0 h 540000"/>
                  <a:gd name="connsiteX1" fmla="*/ 2520000 w 2520000"/>
                  <a:gd name="connsiteY1" fmla="*/ 0 h 540000"/>
                  <a:gd name="connsiteX2" fmla="*/ 2520000 w 2520000"/>
                  <a:gd name="connsiteY2" fmla="*/ 540000 h 540000"/>
                  <a:gd name="connsiteX3" fmla="*/ 0 w 2520000"/>
                  <a:gd name="connsiteY3" fmla="*/ 540000 h 540000"/>
                  <a:gd name="connsiteX4" fmla="*/ 0 w 2520000"/>
                  <a:gd name="connsiteY4" fmla="*/ 0 h 540000"/>
                  <a:gd name="connsiteX0" fmla="*/ 4811 w 2524811"/>
                  <a:gd name="connsiteY0" fmla="*/ 0 h 540000"/>
                  <a:gd name="connsiteX1" fmla="*/ 2524811 w 2524811"/>
                  <a:gd name="connsiteY1" fmla="*/ 0 h 540000"/>
                  <a:gd name="connsiteX2" fmla="*/ 2524811 w 2524811"/>
                  <a:gd name="connsiteY2" fmla="*/ 540000 h 540000"/>
                  <a:gd name="connsiteX3" fmla="*/ 4811 w 2524811"/>
                  <a:gd name="connsiteY3" fmla="*/ 540000 h 540000"/>
                  <a:gd name="connsiteX4" fmla="*/ 0 w 2524811"/>
                  <a:gd name="connsiteY4" fmla="*/ 72670 h 540000"/>
                  <a:gd name="connsiteX5" fmla="*/ 4811 w 2524811"/>
                  <a:gd name="connsiteY5" fmla="*/ 0 h 540000"/>
                  <a:gd name="connsiteX0" fmla="*/ 161830 w 2681830"/>
                  <a:gd name="connsiteY0" fmla="*/ 0 h 540000"/>
                  <a:gd name="connsiteX1" fmla="*/ 2681830 w 2681830"/>
                  <a:gd name="connsiteY1" fmla="*/ 0 h 540000"/>
                  <a:gd name="connsiteX2" fmla="*/ 2681830 w 2681830"/>
                  <a:gd name="connsiteY2" fmla="*/ 540000 h 540000"/>
                  <a:gd name="connsiteX3" fmla="*/ 161830 w 2681830"/>
                  <a:gd name="connsiteY3" fmla="*/ 540000 h 540000"/>
                  <a:gd name="connsiteX4" fmla="*/ 0 w 2681830"/>
                  <a:gd name="connsiteY4" fmla="*/ 72670 h 540000"/>
                  <a:gd name="connsiteX5" fmla="*/ 161830 w 2681830"/>
                  <a:gd name="connsiteY5" fmla="*/ 0 h 540000"/>
                  <a:gd name="connsiteX0" fmla="*/ 161830 w 2681830"/>
                  <a:gd name="connsiteY0" fmla="*/ 0 h 540000"/>
                  <a:gd name="connsiteX1" fmla="*/ 2681830 w 2681830"/>
                  <a:gd name="connsiteY1" fmla="*/ 0 h 540000"/>
                  <a:gd name="connsiteX2" fmla="*/ 2681830 w 2681830"/>
                  <a:gd name="connsiteY2" fmla="*/ 540000 h 540000"/>
                  <a:gd name="connsiteX3" fmla="*/ 161830 w 2681830"/>
                  <a:gd name="connsiteY3" fmla="*/ 540000 h 540000"/>
                  <a:gd name="connsiteX4" fmla="*/ 0 w 2681830"/>
                  <a:gd name="connsiteY4" fmla="*/ 72670 h 540000"/>
                  <a:gd name="connsiteX5" fmla="*/ 161830 w 2681830"/>
                  <a:gd name="connsiteY5" fmla="*/ 0 h 540000"/>
                  <a:gd name="connsiteX0" fmla="*/ 161830 w 2681830"/>
                  <a:gd name="connsiteY0" fmla="*/ 3009 h 543009"/>
                  <a:gd name="connsiteX1" fmla="*/ 2681830 w 2681830"/>
                  <a:gd name="connsiteY1" fmla="*/ 3009 h 543009"/>
                  <a:gd name="connsiteX2" fmla="*/ 2681830 w 2681830"/>
                  <a:gd name="connsiteY2" fmla="*/ 543009 h 543009"/>
                  <a:gd name="connsiteX3" fmla="*/ 161830 w 2681830"/>
                  <a:gd name="connsiteY3" fmla="*/ 543009 h 543009"/>
                  <a:gd name="connsiteX4" fmla="*/ 0 w 2681830"/>
                  <a:gd name="connsiteY4" fmla="*/ 75679 h 543009"/>
                  <a:gd name="connsiteX5" fmla="*/ 161830 w 2681830"/>
                  <a:gd name="connsiteY5" fmla="*/ 3009 h 543009"/>
                  <a:gd name="connsiteX0" fmla="*/ 161830 w 2681830"/>
                  <a:gd name="connsiteY0" fmla="*/ 3009 h 543009"/>
                  <a:gd name="connsiteX1" fmla="*/ 2681830 w 2681830"/>
                  <a:gd name="connsiteY1" fmla="*/ 3009 h 543009"/>
                  <a:gd name="connsiteX2" fmla="*/ 2681830 w 2681830"/>
                  <a:gd name="connsiteY2" fmla="*/ 543009 h 543009"/>
                  <a:gd name="connsiteX3" fmla="*/ 161830 w 2681830"/>
                  <a:gd name="connsiteY3" fmla="*/ 543009 h 543009"/>
                  <a:gd name="connsiteX4" fmla="*/ 0 w 2681830"/>
                  <a:gd name="connsiteY4" fmla="*/ 75679 h 543009"/>
                  <a:gd name="connsiteX5" fmla="*/ 161830 w 2681830"/>
                  <a:gd name="connsiteY5" fmla="*/ 3009 h 543009"/>
                  <a:gd name="connsiteX0" fmla="*/ 97536 w 2617536"/>
                  <a:gd name="connsiteY0" fmla="*/ 51355 h 591355"/>
                  <a:gd name="connsiteX1" fmla="*/ 2617536 w 2617536"/>
                  <a:gd name="connsiteY1" fmla="*/ 51355 h 591355"/>
                  <a:gd name="connsiteX2" fmla="*/ 2617536 w 2617536"/>
                  <a:gd name="connsiteY2" fmla="*/ 591355 h 591355"/>
                  <a:gd name="connsiteX3" fmla="*/ 97536 w 2617536"/>
                  <a:gd name="connsiteY3" fmla="*/ 591355 h 591355"/>
                  <a:gd name="connsiteX4" fmla="*/ 0 w 2617536"/>
                  <a:gd name="connsiteY4" fmla="*/ 52588 h 591355"/>
                  <a:gd name="connsiteX5" fmla="*/ 97536 w 2617536"/>
                  <a:gd name="connsiteY5" fmla="*/ 51355 h 591355"/>
                  <a:gd name="connsiteX0" fmla="*/ 97536 w 2617536"/>
                  <a:gd name="connsiteY0" fmla="*/ 0 h 540000"/>
                  <a:gd name="connsiteX1" fmla="*/ 2617536 w 2617536"/>
                  <a:gd name="connsiteY1" fmla="*/ 0 h 540000"/>
                  <a:gd name="connsiteX2" fmla="*/ 2617536 w 2617536"/>
                  <a:gd name="connsiteY2" fmla="*/ 540000 h 540000"/>
                  <a:gd name="connsiteX3" fmla="*/ 97536 w 2617536"/>
                  <a:gd name="connsiteY3" fmla="*/ 540000 h 540000"/>
                  <a:gd name="connsiteX4" fmla="*/ 0 w 2617536"/>
                  <a:gd name="connsiteY4" fmla="*/ 1233 h 540000"/>
                  <a:gd name="connsiteX5" fmla="*/ 97536 w 2617536"/>
                  <a:gd name="connsiteY5" fmla="*/ 0 h 540000"/>
                  <a:gd name="connsiteX0" fmla="*/ 97536 w 2617536"/>
                  <a:gd name="connsiteY0" fmla="*/ 0 h 540000"/>
                  <a:gd name="connsiteX1" fmla="*/ 2617536 w 2617536"/>
                  <a:gd name="connsiteY1" fmla="*/ 0 h 540000"/>
                  <a:gd name="connsiteX2" fmla="*/ 2617536 w 2617536"/>
                  <a:gd name="connsiteY2" fmla="*/ 540000 h 540000"/>
                  <a:gd name="connsiteX3" fmla="*/ 97536 w 2617536"/>
                  <a:gd name="connsiteY3" fmla="*/ 540000 h 540000"/>
                  <a:gd name="connsiteX4" fmla="*/ 0 w 2617536"/>
                  <a:gd name="connsiteY4" fmla="*/ 1233 h 540000"/>
                  <a:gd name="connsiteX5" fmla="*/ 97536 w 2617536"/>
                  <a:gd name="connsiteY5" fmla="*/ 0 h 540000"/>
                  <a:gd name="connsiteX0" fmla="*/ 97536 w 2617536"/>
                  <a:gd name="connsiteY0" fmla="*/ 0 h 540000"/>
                  <a:gd name="connsiteX1" fmla="*/ 2617536 w 2617536"/>
                  <a:gd name="connsiteY1" fmla="*/ 0 h 540000"/>
                  <a:gd name="connsiteX2" fmla="*/ 2617536 w 2617536"/>
                  <a:gd name="connsiteY2" fmla="*/ 540000 h 540000"/>
                  <a:gd name="connsiteX3" fmla="*/ 97536 w 2617536"/>
                  <a:gd name="connsiteY3" fmla="*/ 540000 h 540000"/>
                  <a:gd name="connsiteX4" fmla="*/ 0 w 2617536"/>
                  <a:gd name="connsiteY4" fmla="*/ 1233 h 540000"/>
                  <a:gd name="connsiteX5" fmla="*/ 97536 w 2617536"/>
                  <a:gd name="connsiteY5" fmla="*/ 0 h 540000"/>
                  <a:gd name="connsiteX0" fmla="*/ 212289 w 2732289"/>
                  <a:gd name="connsiteY0" fmla="*/ 0 h 540000"/>
                  <a:gd name="connsiteX1" fmla="*/ 2732289 w 2732289"/>
                  <a:gd name="connsiteY1" fmla="*/ 0 h 540000"/>
                  <a:gd name="connsiteX2" fmla="*/ 2732289 w 2732289"/>
                  <a:gd name="connsiteY2" fmla="*/ 540000 h 540000"/>
                  <a:gd name="connsiteX3" fmla="*/ 212289 w 2732289"/>
                  <a:gd name="connsiteY3" fmla="*/ 540000 h 540000"/>
                  <a:gd name="connsiteX4" fmla="*/ 114753 w 2732289"/>
                  <a:gd name="connsiteY4" fmla="*/ 1233 h 540000"/>
                  <a:gd name="connsiteX5" fmla="*/ 212289 w 2732289"/>
                  <a:gd name="connsiteY5" fmla="*/ 0 h 540000"/>
                  <a:gd name="connsiteX0" fmla="*/ 97536 w 2617536"/>
                  <a:gd name="connsiteY0" fmla="*/ 0 h 540000"/>
                  <a:gd name="connsiteX1" fmla="*/ 2617536 w 2617536"/>
                  <a:gd name="connsiteY1" fmla="*/ 0 h 540000"/>
                  <a:gd name="connsiteX2" fmla="*/ 2617536 w 2617536"/>
                  <a:gd name="connsiteY2" fmla="*/ 540000 h 540000"/>
                  <a:gd name="connsiteX3" fmla="*/ 97536 w 2617536"/>
                  <a:gd name="connsiteY3" fmla="*/ 540000 h 540000"/>
                  <a:gd name="connsiteX4" fmla="*/ 0 w 2617536"/>
                  <a:gd name="connsiteY4" fmla="*/ 1233 h 540000"/>
                  <a:gd name="connsiteX5" fmla="*/ 97536 w 2617536"/>
                  <a:gd name="connsiteY5" fmla="*/ 0 h 540000"/>
                  <a:gd name="connsiteX0" fmla="*/ 97536 w 2617536"/>
                  <a:gd name="connsiteY0" fmla="*/ 0 h 540000"/>
                  <a:gd name="connsiteX1" fmla="*/ 2617536 w 2617536"/>
                  <a:gd name="connsiteY1" fmla="*/ 0 h 540000"/>
                  <a:gd name="connsiteX2" fmla="*/ 2617536 w 2617536"/>
                  <a:gd name="connsiteY2" fmla="*/ 540000 h 540000"/>
                  <a:gd name="connsiteX3" fmla="*/ 97536 w 2617536"/>
                  <a:gd name="connsiteY3" fmla="*/ 540000 h 540000"/>
                  <a:gd name="connsiteX4" fmla="*/ 0 w 2617536"/>
                  <a:gd name="connsiteY4" fmla="*/ 1233 h 540000"/>
                  <a:gd name="connsiteX5" fmla="*/ 97536 w 2617536"/>
                  <a:gd name="connsiteY5" fmla="*/ 0 h 540000"/>
                  <a:gd name="connsiteX0" fmla="*/ 97536 w 2617536"/>
                  <a:gd name="connsiteY0" fmla="*/ 0 h 540000"/>
                  <a:gd name="connsiteX1" fmla="*/ 2617536 w 2617536"/>
                  <a:gd name="connsiteY1" fmla="*/ 0 h 540000"/>
                  <a:gd name="connsiteX2" fmla="*/ 2617536 w 2617536"/>
                  <a:gd name="connsiteY2" fmla="*/ 540000 h 540000"/>
                  <a:gd name="connsiteX3" fmla="*/ 97536 w 2617536"/>
                  <a:gd name="connsiteY3" fmla="*/ 540000 h 540000"/>
                  <a:gd name="connsiteX4" fmla="*/ 0 w 2617536"/>
                  <a:gd name="connsiteY4" fmla="*/ 1233 h 540000"/>
                  <a:gd name="connsiteX5" fmla="*/ 97536 w 2617536"/>
                  <a:gd name="connsiteY5" fmla="*/ 0 h 540000"/>
                  <a:gd name="connsiteX0" fmla="*/ 212664 w 2732664"/>
                  <a:gd name="connsiteY0" fmla="*/ 0 h 540000"/>
                  <a:gd name="connsiteX1" fmla="*/ 2732664 w 2732664"/>
                  <a:gd name="connsiteY1" fmla="*/ 0 h 540000"/>
                  <a:gd name="connsiteX2" fmla="*/ 2732664 w 2732664"/>
                  <a:gd name="connsiteY2" fmla="*/ 540000 h 540000"/>
                  <a:gd name="connsiteX3" fmla="*/ 212664 w 2732664"/>
                  <a:gd name="connsiteY3" fmla="*/ 540000 h 540000"/>
                  <a:gd name="connsiteX4" fmla="*/ 129562 w 2732664"/>
                  <a:gd name="connsiteY4" fmla="*/ 84649 h 540000"/>
                  <a:gd name="connsiteX5" fmla="*/ 115128 w 2732664"/>
                  <a:gd name="connsiteY5" fmla="*/ 1233 h 540000"/>
                  <a:gd name="connsiteX6" fmla="*/ 212664 w 2732664"/>
                  <a:gd name="connsiteY6" fmla="*/ 0 h 540000"/>
                  <a:gd name="connsiteX0" fmla="*/ 216472 w 2736472"/>
                  <a:gd name="connsiteY0" fmla="*/ 0 h 540000"/>
                  <a:gd name="connsiteX1" fmla="*/ 2736472 w 2736472"/>
                  <a:gd name="connsiteY1" fmla="*/ 0 h 540000"/>
                  <a:gd name="connsiteX2" fmla="*/ 2736472 w 2736472"/>
                  <a:gd name="connsiteY2" fmla="*/ 540000 h 540000"/>
                  <a:gd name="connsiteX3" fmla="*/ 216472 w 2736472"/>
                  <a:gd name="connsiteY3" fmla="*/ 540000 h 540000"/>
                  <a:gd name="connsiteX4" fmla="*/ 133370 w 2736472"/>
                  <a:gd name="connsiteY4" fmla="*/ 84649 h 540000"/>
                  <a:gd name="connsiteX5" fmla="*/ 118936 w 2736472"/>
                  <a:gd name="connsiteY5" fmla="*/ 1233 h 540000"/>
                  <a:gd name="connsiteX6" fmla="*/ 216472 w 2736472"/>
                  <a:gd name="connsiteY6" fmla="*/ 0 h 540000"/>
                  <a:gd name="connsiteX0" fmla="*/ 216472 w 2736472"/>
                  <a:gd name="connsiteY0" fmla="*/ 0 h 540000"/>
                  <a:gd name="connsiteX1" fmla="*/ 2736472 w 2736472"/>
                  <a:gd name="connsiteY1" fmla="*/ 0 h 540000"/>
                  <a:gd name="connsiteX2" fmla="*/ 2736472 w 2736472"/>
                  <a:gd name="connsiteY2" fmla="*/ 540000 h 540000"/>
                  <a:gd name="connsiteX3" fmla="*/ 216472 w 2736472"/>
                  <a:gd name="connsiteY3" fmla="*/ 540000 h 540000"/>
                  <a:gd name="connsiteX4" fmla="*/ 133370 w 2736472"/>
                  <a:gd name="connsiteY4" fmla="*/ 84649 h 540000"/>
                  <a:gd name="connsiteX5" fmla="*/ 118936 w 2736472"/>
                  <a:gd name="connsiteY5" fmla="*/ 1233 h 540000"/>
                  <a:gd name="connsiteX6" fmla="*/ 216472 w 2736472"/>
                  <a:gd name="connsiteY6" fmla="*/ 0 h 540000"/>
                  <a:gd name="connsiteX0" fmla="*/ 103602 w 2623602"/>
                  <a:gd name="connsiteY0" fmla="*/ 0 h 540000"/>
                  <a:gd name="connsiteX1" fmla="*/ 2623602 w 2623602"/>
                  <a:gd name="connsiteY1" fmla="*/ 0 h 540000"/>
                  <a:gd name="connsiteX2" fmla="*/ 2623602 w 2623602"/>
                  <a:gd name="connsiteY2" fmla="*/ 540000 h 540000"/>
                  <a:gd name="connsiteX3" fmla="*/ 103602 w 2623602"/>
                  <a:gd name="connsiteY3" fmla="*/ 540000 h 540000"/>
                  <a:gd name="connsiteX4" fmla="*/ 20500 w 2623602"/>
                  <a:gd name="connsiteY4" fmla="*/ 84649 h 540000"/>
                  <a:gd name="connsiteX5" fmla="*/ 6066 w 2623602"/>
                  <a:gd name="connsiteY5" fmla="*/ 1233 h 540000"/>
                  <a:gd name="connsiteX6" fmla="*/ 103602 w 2623602"/>
                  <a:gd name="connsiteY6" fmla="*/ 0 h 540000"/>
                  <a:gd name="connsiteX0" fmla="*/ 113115 w 2633115"/>
                  <a:gd name="connsiteY0" fmla="*/ 0 h 540000"/>
                  <a:gd name="connsiteX1" fmla="*/ 2633115 w 2633115"/>
                  <a:gd name="connsiteY1" fmla="*/ 0 h 540000"/>
                  <a:gd name="connsiteX2" fmla="*/ 2633115 w 2633115"/>
                  <a:gd name="connsiteY2" fmla="*/ 540000 h 540000"/>
                  <a:gd name="connsiteX3" fmla="*/ 113115 w 2633115"/>
                  <a:gd name="connsiteY3" fmla="*/ 540000 h 540000"/>
                  <a:gd name="connsiteX4" fmla="*/ 8581 w 2633115"/>
                  <a:gd name="connsiteY4" fmla="*/ 84649 h 540000"/>
                  <a:gd name="connsiteX5" fmla="*/ 15579 w 2633115"/>
                  <a:gd name="connsiteY5" fmla="*/ 1233 h 540000"/>
                  <a:gd name="connsiteX6" fmla="*/ 113115 w 2633115"/>
                  <a:gd name="connsiteY6" fmla="*/ 0 h 540000"/>
                  <a:gd name="connsiteX0" fmla="*/ 113115 w 2633115"/>
                  <a:gd name="connsiteY0" fmla="*/ 0 h 540000"/>
                  <a:gd name="connsiteX1" fmla="*/ 2633115 w 2633115"/>
                  <a:gd name="connsiteY1" fmla="*/ 0 h 540000"/>
                  <a:gd name="connsiteX2" fmla="*/ 2633115 w 2633115"/>
                  <a:gd name="connsiteY2" fmla="*/ 540000 h 540000"/>
                  <a:gd name="connsiteX3" fmla="*/ 113115 w 2633115"/>
                  <a:gd name="connsiteY3" fmla="*/ 540000 h 540000"/>
                  <a:gd name="connsiteX4" fmla="*/ 8581 w 2633115"/>
                  <a:gd name="connsiteY4" fmla="*/ 84649 h 540000"/>
                  <a:gd name="connsiteX5" fmla="*/ 15579 w 2633115"/>
                  <a:gd name="connsiteY5" fmla="*/ 1233 h 540000"/>
                  <a:gd name="connsiteX6" fmla="*/ 113115 w 2633115"/>
                  <a:gd name="connsiteY6" fmla="*/ 0 h 540000"/>
                  <a:gd name="connsiteX0" fmla="*/ 104534 w 2624534"/>
                  <a:gd name="connsiteY0" fmla="*/ 0 h 540000"/>
                  <a:gd name="connsiteX1" fmla="*/ 2624534 w 2624534"/>
                  <a:gd name="connsiteY1" fmla="*/ 0 h 540000"/>
                  <a:gd name="connsiteX2" fmla="*/ 2624534 w 2624534"/>
                  <a:gd name="connsiteY2" fmla="*/ 540000 h 540000"/>
                  <a:gd name="connsiteX3" fmla="*/ 104534 w 2624534"/>
                  <a:gd name="connsiteY3" fmla="*/ 540000 h 540000"/>
                  <a:gd name="connsiteX4" fmla="*/ 0 w 2624534"/>
                  <a:gd name="connsiteY4" fmla="*/ 84649 h 540000"/>
                  <a:gd name="connsiteX5" fmla="*/ 6998 w 2624534"/>
                  <a:gd name="connsiteY5" fmla="*/ 1233 h 540000"/>
                  <a:gd name="connsiteX6" fmla="*/ 104534 w 2624534"/>
                  <a:gd name="connsiteY6" fmla="*/ 0 h 540000"/>
                  <a:gd name="connsiteX0" fmla="*/ 104534 w 2624534"/>
                  <a:gd name="connsiteY0" fmla="*/ 0 h 540000"/>
                  <a:gd name="connsiteX1" fmla="*/ 2624534 w 2624534"/>
                  <a:gd name="connsiteY1" fmla="*/ 0 h 540000"/>
                  <a:gd name="connsiteX2" fmla="*/ 2624534 w 2624534"/>
                  <a:gd name="connsiteY2" fmla="*/ 540000 h 540000"/>
                  <a:gd name="connsiteX3" fmla="*/ 104534 w 2624534"/>
                  <a:gd name="connsiteY3" fmla="*/ 540000 h 540000"/>
                  <a:gd name="connsiteX4" fmla="*/ 0 w 2624534"/>
                  <a:gd name="connsiteY4" fmla="*/ 84649 h 540000"/>
                  <a:gd name="connsiteX5" fmla="*/ 6998 w 2624534"/>
                  <a:gd name="connsiteY5" fmla="*/ 3615 h 540000"/>
                  <a:gd name="connsiteX6" fmla="*/ 104534 w 2624534"/>
                  <a:gd name="connsiteY6" fmla="*/ 0 h 540000"/>
                  <a:gd name="connsiteX0" fmla="*/ 105234 w 2625234"/>
                  <a:gd name="connsiteY0" fmla="*/ 0 h 540000"/>
                  <a:gd name="connsiteX1" fmla="*/ 2625234 w 2625234"/>
                  <a:gd name="connsiteY1" fmla="*/ 0 h 540000"/>
                  <a:gd name="connsiteX2" fmla="*/ 2625234 w 2625234"/>
                  <a:gd name="connsiteY2" fmla="*/ 540000 h 540000"/>
                  <a:gd name="connsiteX3" fmla="*/ 105234 w 2625234"/>
                  <a:gd name="connsiteY3" fmla="*/ 540000 h 540000"/>
                  <a:gd name="connsiteX4" fmla="*/ 700 w 2625234"/>
                  <a:gd name="connsiteY4" fmla="*/ 84649 h 540000"/>
                  <a:gd name="connsiteX5" fmla="*/ 7698 w 2625234"/>
                  <a:gd name="connsiteY5" fmla="*/ 3615 h 540000"/>
                  <a:gd name="connsiteX6" fmla="*/ 105234 w 2625234"/>
                  <a:gd name="connsiteY6" fmla="*/ 0 h 540000"/>
                  <a:gd name="connsiteX0" fmla="*/ 190146 w 2710146"/>
                  <a:gd name="connsiteY0" fmla="*/ 4044 h 544044"/>
                  <a:gd name="connsiteX1" fmla="*/ 2710146 w 2710146"/>
                  <a:gd name="connsiteY1" fmla="*/ 4044 h 544044"/>
                  <a:gd name="connsiteX2" fmla="*/ 2710146 w 2710146"/>
                  <a:gd name="connsiteY2" fmla="*/ 544044 h 544044"/>
                  <a:gd name="connsiteX3" fmla="*/ 190146 w 2710146"/>
                  <a:gd name="connsiteY3" fmla="*/ 544044 h 544044"/>
                  <a:gd name="connsiteX4" fmla="*/ 85612 w 2710146"/>
                  <a:gd name="connsiteY4" fmla="*/ 88693 h 544044"/>
                  <a:gd name="connsiteX5" fmla="*/ 92610 w 2710146"/>
                  <a:gd name="connsiteY5" fmla="*/ 7659 h 544044"/>
                  <a:gd name="connsiteX6" fmla="*/ 168956 w 2710146"/>
                  <a:gd name="connsiteY6" fmla="*/ 2968 h 544044"/>
                  <a:gd name="connsiteX7" fmla="*/ 190146 w 2710146"/>
                  <a:gd name="connsiteY7" fmla="*/ 4044 h 544044"/>
                  <a:gd name="connsiteX0" fmla="*/ 190146 w 2710146"/>
                  <a:gd name="connsiteY0" fmla="*/ 4044 h 544044"/>
                  <a:gd name="connsiteX1" fmla="*/ 2710146 w 2710146"/>
                  <a:gd name="connsiteY1" fmla="*/ 4044 h 544044"/>
                  <a:gd name="connsiteX2" fmla="*/ 2710146 w 2710146"/>
                  <a:gd name="connsiteY2" fmla="*/ 544044 h 544044"/>
                  <a:gd name="connsiteX3" fmla="*/ 190146 w 2710146"/>
                  <a:gd name="connsiteY3" fmla="*/ 544044 h 544044"/>
                  <a:gd name="connsiteX4" fmla="*/ 85612 w 2710146"/>
                  <a:gd name="connsiteY4" fmla="*/ 88693 h 544044"/>
                  <a:gd name="connsiteX5" fmla="*/ 92610 w 2710146"/>
                  <a:gd name="connsiteY5" fmla="*/ 7659 h 544044"/>
                  <a:gd name="connsiteX6" fmla="*/ 168956 w 2710146"/>
                  <a:gd name="connsiteY6" fmla="*/ 2968 h 544044"/>
                  <a:gd name="connsiteX7" fmla="*/ 190146 w 2710146"/>
                  <a:gd name="connsiteY7" fmla="*/ 4044 h 544044"/>
                  <a:gd name="connsiteX0" fmla="*/ 218056 w 2738056"/>
                  <a:gd name="connsiteY0" fmla="*/ 3581 h 543581"/>
                  <a:gd name="connsiteX1" fmla="*/ 2738056 w 2738056"/>
                  <a:gd name="connsiteY1" fmla="*/ 3581 h 543581"/>
                  <a:gd name="connsiteX2" fmla="*/ 2738056 w 2738056"/>
                  <a:gd name="connsiteY2" fmla="*/ 543581 h 543581"/>
                  <a:gd name="connsiteX3" fmla="*/ 218056 w 2738056"/>
                  <a:gd name="connsiteY3" fmla="*/ 543581 h 543581"/>
                  <a:gd name="connsiteX4" fmla="*/ 113522 w 2738056"/>
                  <a:gd name="connsiteY4" fmla="*/ 88230 h 543581"/>
                  <a:gd name="connsiteX5" fmla="*/ 120520 w 2738056"/>
                  <a:gd name="connsiteY5" fmla="*/ 7196 h 543581"/>
                  <a:gd name="connsiteX6" fmla="*/ 218056 w 2738056"/>
                  <a:gd name="connsiteY6" fmla="*/ 3581 h 543581"/>
                  <a:gd name="connsiteX0" fmla="*/ 218056 w 2738056"/>
                  <a:gd name="connsiteY0" fmla="*/ 3581 h 543581"/>
                  <a:gd name="connsiteX1" fmla="*/ 2738056 w 2738056"/>
                  <a:gd name="connsiteY1" fmla="*/ 3581 h 543581"/>
                  <a:gd name="connsiteX2" fmla="*/ 2738056 w 2738056"/>
                  <a:gd name="connsiteY2" fmla="*/ 543581 h 543581"/>
                  <a:gd name="connsiteX3" fmla="*/ 218056 w 2738056"/>
                  <a:gd name="connsiteY3" fmla="*/ 543581 h 543581"/>
                  <a:gd name="connsiteX4" fmla="*/ 113522 w 2738056"/>
                  <a:gd name="connsiteY4" fmla="*/ 88230 h 543581"/>
                  <a:gd name="connsiteX5" fmla="*/ 120520 w 2738056"/>
                  <a:gd name="connsiteY5" fmla="*/ 7196 h 543581"/>
                  <a:gd name="connsiteX6" fmla="*/ 218056 w 2738056"/>
                  <a:gd name="connsiteY6" fmla="*/ 3581 h 543581"/>
                  <a:gd name="connsiteX0" fmla="*/ 105235 w 2625235"/>
                  <a:gd name="connsiteY0" fmla="*/ 4290 h 544290"/>
                  <a:gd name="connsiteX1" fmla="*/ 2625235 w 2625235"/>
                  <a:gd name="connsiteY1" fmla="*/ 4290 h 544290"/>
                  <a:gd name="connsiteX2" fmla="*/ 2625235 w 2625235"/>
                  <a:gd name="connsiteY2" fmla="*/ 544290 h 544290"/>
                  <a:gd name="connsiteX3" fmla="*/ 105235 w 2625235"/>
                  <a:gd name="connsiteY3" fmla="*/ 544290 h 544290"/>
                  <a:gd name="connsiteX4" fmla="*/ 701 w 2625235"/>
                  <a:gd name="connsiteY4" fmla="*/ 88939 h 544290"/>
                  <a:gd name="connsiteX5" fmla="*/ 7699 w 2625235"/>
                  <a:gd name="connsiteY5" fmla="*/ 7905 h 544290"/>
                  <a:gd name="connsiteX6" fmla="*/ 105235 w 2625235"/>
                  <a:gd name="connsiteY6" fmla="*/ 4290 h 544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25235" h="544290">
                    <a:moveTo>
                      <a:pt x="105235" y="4290"/>
                    </a:moveTo>
                    <a:lnTo>
                      <a:pt x="2625235" y="4290"/>
                    </a:lnTo>
                    <a:lnTo>
                      <a:pt x="2625235" y="544290"/>
                    </a:lnTo>
                    <a:lnTo>
                      <a:pt x="105235" y="544290"/>
                    </a:lnTo>
                    <a:cubicBezTo>
                      <a:pt x="104773" y="56441"/>
                      <a:pt x="102683" y="147776"/>
                      <a:pt x="701" y="88939"/>
                    </a:cubicBezTo>
                    <a:cubicBezTo>
                      <a:pt x="3496" y="42007"/>
                      <a:pt x="-6151" y="22013"/>
                      <a:pt x="7699" y="7905"/>
                    </a:cubicBezTo>
                    <a:cubicBezTo>
                      <a:pt x="25121" y="-6203"/>
                      <a:pt x="61885" y="2512"/>
                      <a:pt x="105235" y="4290"/>
                    </a:cubicBezTo>
                    <a:close/>
                  </a:path>
                </a:pathLst>
              </a:custGeom>
              <a:solidFill>
                <a:srgbClr val="00CC00">
                  <a:alpha val="61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6" name="ZoneTexte 19">
                <a:extLst>
                  <a:ext uri="{FF2B5EF4-FFF2-40B4-BE49-F238E27FC236}">
                    <a16:creationId xmlns:a16="http://schemas.microsoft.com/office/drawing/2014/main" id="{1DD9CE2E-B3A7-4AB9-8491-302FB2AEE10B}"/>
                  </a:ext>
                </a:extLst>
              </p:cNvPr>
              <p:cNvSpPr txBox="1"/>
              <p:nvPr/>
            </p:nvSpPr>
            <p:spPr>
              <a:xfrm>
                <a:off x="875782" y="4741977"/>
                <a:ext cx="17417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/>
                  <a:t>Result</a:t>
                </a:r>
                <a:endParaRPr lang="fr-FR" sz="2400" dirty="0"/>
              </a:p>
            </p:txBody>
          </p:sp>
        </p:grpSp>
        <p:sp>
          <p:nvSpPr>
            <p:cNvPr id="74" name="Rectangle 14">
              <a:extLst>
                <a:ext uri="{FF2B5EF4-FFF2-40B4-BE49-F238E27FC236}">
                  <a16:creationId xmlns:a16="http://schemas.microsoft.com/office/drawing/2014/main" id="{C648B0AE-2D34-4416-BE96-B9A3C337588C}"/>
                </a:ext>
              </a:extLst>
            </p:cNvPr>
            <p:cNvSpPr/>
            <p:nvPr/>
          </p:nvSpPr>
          <p:spPr>
            <a:xfrm>
              <a:off x="5965508" y="4718882"/>
              <a:ext cx="2520000" cy="544290"/>
            </a:xfrm>
            <a:custGeom>
              <a:avLst/>
              <a:gdLst>
                <a:gd name="connsiteX0" fmla="*/ 0 w 2520000"/>
                <a:gd name="connsiteY0" fmla="*/ 0 h 540000"/>
                <a:gd name="connsiteX1" fmla="*/ 2520000 w 2520000"/>
                <a:gd name="connsiteY1" fmla="*/ 0 h 540000"/>
                <a:gd name="connsiteX2" fmla="*/ 2520000 w 2520000"/>
                <a:gd name="connsiteY2" fmla="*/ 540000 h 540000"/>
                <a:gd name="connsiteX3" fmla="*/ 0 w 2520000"/>
                <a:gd name="connsiteY3" fmla="*/ 540000 h 540000"/>
                <a:gd name="connsiteX4" fmla="*/ 0 w 2520000"/>
                <a:gd name="connsiteY4" fmla="*/ 0 h 540000"/>
                <a:gd name="connsiteX0" fmla="*/ 4811 w 2524811"/>
                <a:gd name="connsiteY0" fmla="*/ 0 h 540000"/>
                <a:gd name="connsiteX1" fmla="*/ 2524811 w 2524811"/>
                <a:gd name="connsiteY1" fmla="*/ 0 h 540000"/>
                <a:gd name="connsiteX2" fmla="*/ 2524811 w 2524811"/>
                <a:gd name="connsiteY2" fmla="*/ 540000 h 540000"/>
                <a:gd name="connsiteX3" fmla="*/ 4811 w 2524811"/>
                <a:gd name="connsiteY3" fmla="*/ 540000 h 540000"/>
                <a:gd name="connsiteX4" fmla="*/ 0 w 2524811"/>
                <a:gd name="connsiteY4" fmla="*/ 72670 h 540000"/>
                <a:gd name="connsiteX5" fmla="*/ 4811 w 2524811"/>
                <a:gd name="connsiteY5" fmla="*/ 0 h 540000"/>
                <a:gd name="connsiteX0" fmla="*/ 161830 w 2681830"/>
                <a:gd name="connsiteY0" fmla="*/ 0 h 540000"/>
                <a:gd name="connsiteX1" fmla="*/ 2681830 w 2681830"/>
                <a:gd name="connsiteY1" fmla="*/ 0 h 540000"/>
                <a:gd name="connsiteX2" fmla="*/ 2681830 w 2681830"/>
                <a:gd name="connsiteY2" fmla="*/ 540000 h 540000"/>
                <a:gd name="connsiteX3" fmla="*/ 161830 w 2681830"/>
                <a:gd name="connsiteY3" fmla="*/ 540000 h 540000"/>
                <a:gd name="connsiteX4" fmla="*/ 0 w 2681830"/>
                <a:gd name="connsiteY4" fmla="*/ 72670 h 540000"/>
                <a:gd name="connsiteX5" fmla="*/ 161830 w 2681830"/>
                <a:gd name="connsiteY5" fmla="*/ 0 h 540000"/>
                <a:gd name="connsiteX0" fmla="*/ 161830 w 2681830"/>
                <a:gd name="connsiteY0" fmla="*/ 0 h 540000"/>
                <a:gd name="connsiteX1" fmla="*/ 2681830 w 2681830"/>
                <a:gd name="connsiteY1" fmla="*/ 0 h 540000"/>
                <a:gd name="connsiteX2" fmla="*/ 2681830 w 2681830"/>
                <a:gd name="connsiteY2" fmla="*/ 540000 h 540000"/>
                <a:gd name="connsiteX3" fmla="*/ 161830 w 2681830"/>
                <a:gd name="connsiteY3" fmla="*/ 540000 h 540000"/>
                <a:gd name="connsiteX4" fmla="*/ 0 w 2681830"/>
                <a:gd name="connsiteY4" fmla="*/ 72670 h 540000"/>
                <a:gd name="connsiteX5" fmla="*/ 161830 w 2681830"/>
                <a:gd name="connsiteY5" fmla="*/ 0 h 540000"/>
                <a:gd name="connsiteX0" fmla="*/ 161830 w 2681830"/>
                <a:gd name="connsiteY0" fmla="*/ 3009 h 543009"/>
                <a:gd name="connsiteX1" fmla="*/ 2681830 w 2681830"/>
                <a:gd name="connsiteY1" fmla="*/ 3009 h 543009"/>
                <a:gd name="connsiteX2" fmla="*/ 2681830 w 2681830"/>
                <a:gd name="connsiteY2" fmla="*/ 543009 h 543009"/>
                <a:gd name="connsiteX3" fmla="*/ 161830 w 2681830"/>
                <a:gd name="connsiteY3" fmla="*/ 543009 h 543009"/>
                <a:gd name="connsiteX4" fmla="*/ 0 w 2681830"/>
                <a:gd name="connsiteY4" fmla="*/ 75679 h 543009"/>
                <a:gd name="connsiteX5" fmla="*/ 161830 w 2681830"/>
                <a:gd name="connsiteY5" fmla="*/ 3009 h 543009"/>
                <a:gd name="connsiteX0" fmla="*/ 161830 w 2681830"/>
                <a:gd name="connsiteY0" fmla="*/ 3009 h 543009"/>
                <a:gd name="connsiteX1" fmla="*/ 2681830 w 2681830"/>
                <a:gd name="connsiteY1" fmla="*/ 3009 h 543009"/>
                <a:gd name="connsiteX2" fmla="*/ 2681830 w 2681830"/>
                <a:gd name="connsiteY2" fmla="*/ 543009 h 543009"/>
                <a:gd name="connsiteX3" fmla="*/ 161830 w 2681830"/>
                <a:gd name="connsiteY3" fmla="*/ 543009 h 543009"/>
                <a:gd name="connsiteX4" fmla="*/ 0 w 2681830"/>
                <a:gd name="connsiteY4" fmla="*/ 75679 h 543009"/>
                <a:gd name="connsiteX5" fmla="*/ 161830 w 2681830"/>
                <a:gd name="connsiteY5" fmla="*/ 3009 h 543009"/>
                <a:gd name="connsiteX0" fmla="*/ 97536 w 2617536"/>
                <a:gd name="connsiteY0" fmla="*/ 51355 h 591355"/>
                <a:gd name="connsiteX1" fmla="*/ 2617536 w 2617536"/>
                <a:gd name="connsiteY1" fmla="*/ 51355 h 591355"/>
                <a:gd name="connsiteX2" fmla="*/ 2617536 w 2617536"/>
                <a:gd name="connsiteY2" fmla="*/ 591355 h 591355"/>
                <a:gd name="connsiteX3" fmla="*/ 97536 w 2617536"/>
                <a:gd name="connsiteY3" fmla="*/ 591355 h 591355"/>
                <a:gd name="connsiteX4" fmla="*/ 0 w 2617536"/>
                <a:gd name="connsiteY4" fmla="*/ 52588 h 591355"/>
                <a:gd name="connsiteX5" fmla="*/ 97536 w 2617536"/>
                <a:gd name="connsiteY5" fmla="*/ 51355 h 591355"/>
                <a:gd name="connsiteX0" fmla="*/ 97536 w 2617536"/>
                <a:gd name="connsiteY0" fmla="*/ 0 h 540000"/>
                <a:gd name="connsiteX1" fmla="*/ 2617536 w 2617536"/>
                <a:gd name="connsiteY1" fmla="*/ 0 h 540000"/>
                <a:gd name="connsiteX2" fmla="*/ 2617536 w 2617536"/>
                <a:gd name="connsiteY2" fmla="*/ 540000 h 540000"/>
                <a:gd name="connsiteX3" fmla="*/ 97536 w 2617536"/>
                <a:gd name="connsiteY3" fmla="*/ 540000 h 540000"/>
                <a:gd name="connsiteX4" fmla="*/ 0 w 2617536"/>
                <a:gd name="connsiteY4" fmla="*/ 1233 h 540000"/>
                <a:gd name="connsiteX5" fmla="*/ 97536 w 2617536"/>
                <a:gd name="connsiteY5" fmla="*/ 0 h 540000"/>
                <a:gd name="connsiteX0" fmla="*/ 97536 w 2617536"/>
                <a:gd name="connsiteY0" fmla="*/ 0 h 540000"/>
                <a:gd name="connsiteX1" fmla="*/ 2617536 w 2617536"/>
                <a:gd name="connsiteY1" fmla="*/ 0 h 540000"/>
                <a:gd name="connsiteX2" fmla="*/ 2617536 w 2617536"/>
                <a:gd name="connsiteY2" fmla="*/ 540000 h 540000"/>
                <a:gd name="connsiteX3" fmla="*/ 97536 w 2617536"/>
                <a:gd name="connsiteY3" fmla="*/ 540000 h 540000"/>
                <a:gd name="connsiteX4" fmla="*/ 0 w 2617536"/>
                <a:gd name="connsiteY4" fmla="*/ 1233 h 540000"/>
                <a:gd name="connsiteX5" fmla="*/ 97536 w 2617536"/>
                <a:gd name="connsiteY5" fmla="*/ 0 h 540000"/>
                <a:gd name="connsiteX0" fmla="*/ 97536 w 2617536"/>
                <a:gd name="connsiteY0" fmla="*/ 0 h 540000"/>
                <a:gd name="connsiteX1" fmla="*/ 2617536 w 2617536"/>
                <a:gd name="connsiteY1" fmla="*/ 0 h 540000"/>
                <a:gd name="connsiteX2" fmla="*/ 2617536 w 2617536"/>
                <a:gd name="connsiteY2" fmla="*/ 540000 h 540000"/>
                <a:gd name="connsiteX3" fmla="*/ 97536 w 2617536"/>
                <a:gd name="connsiteY3" fmla="*/ 540000 h 540000"/>
                <a:gd name="connsiteX4" fmla="*/ 0 w 2617536"/>
                <a:gd name="connsiteY4" fmla="*/ 1233 h 540000"/>
                <a:gd name="connsiteX5" fmla="*/ 97536 w 2617536"/>
                <a:gd name="connsiteY5" fmla="*/ 0 h 540000"/>
                <a:gd name="connsiteX0" fmla="*/ 212289 w 2732289"/>
                <a:gd name="connsiteY0" fmla="*/ 0 h 540000"/>
                <a:gd name="connsiteX1" fmla="*/ 2732289 w 2732289"/>
                <a:gd name="connsiteY1" fmla="*/ 0 h 540000"/>
                <a:gd name="connsiteX2" fmla="*/ 2732289 w 2732289"/>
                <a:gd name="connsiteY2" fmla="*/ 540000 h 540000"/>
                <a:gd name="connsiteX3" fmla="*/ 212289 w 2732289"/>
                <a:gd name="connsiteY3" fmla="*/ 540000 h 540000"/>
                <a:gd name="connsiteX4" fmla="*/ 114753 w 2732289"/>
                <a:gd name="connsiteY4" fmla="*/ 1233 h 540000"/>
                <a:gd name="connsiteX5" fmla="*/ 212289 w 2732289"/>
                <a:gd name="connsiteY5" fmla="*/ 0 h 540000"/>
                <a:gd name="connsiteX0" fmla="*/ 97536 w 2617536"/>
                <a:gd name="connsiteY0" fmla="*/ 0 h 540000"/>
                <a:gd name="connsiteX1" fmla="*/ 2617536 w 2617536"/>
                <a:gd name="connsiteY1" fmla="*/ 0 h 540000"/>
                <a:gd name="connsiteX2" fmla="*/ 2617536 w 2617536"/>
                <a:gd name="connsiteY2" fmla="*/ 540000 h 540000"/>
                <a:gd name="connsiteX3" fmla="*/ 97536 w 2617536"/>
                <a:gd name="connsiteY3" fmla="*/ 540000 h 540000"/>
                <a:gd name="connsiteX4" fmla="*/ 0 w 2617536"/>
                <a:gd name="connsiteY4" fmla="*/ 1233 h 540000"/>
                <a:gd name="connsiteX5" fmla="*/ 97536 w 2617536"/>
                <a:gd name="connsiteY5" fmla="*/ 0 h 540000"/>
                <a:gd name="connsiteX0" fmla="*/ 97536 w 2617536"/>
                <a:gd name="connsiteY0" fmla="*/ 0 h 540000"/>
                <a:gd name="connsiteX1" fmla="*/ 2617536 w 2617536"/>
                <a:gd name="connsiteY1" fmla="*/ 0 h 540000"/>
                <a:gd name="connsiteX2" fmla="*/ 2617536 w 2617536"/>
                <a:gd name="connsiteY2" fmla="*/ 540000 h 540000"/>
                <a:gd name="connsiteX3" fmla="*/ 97536 w 2617536"/>
                <a:gd name="connsiteY3" fmla="*/ 540000 h 540000"/>
                <a:gd name="connsiteX4" fmla="*/ 0 w 2617536"/>
                <a:gd name="connsiteY4" fmla="*/ 1233 h 540000"/>
                <a:gd name="connsiteX5" fmla="*/ 97536 w 2617536"/>
                <a:gd name="connsiteY5" fmla="*/ 0 h 540000"/>
                <a:gd name="connsiteX0" fmla="*/ 97536 w 2617536"/>
                <a:gd name="connsiteY0" fmla="*/ 0 h 540000"/>
                <a:gd name="connsiteX1" fmla="*/ 2617536 w 2617536"/>
                <a:gd name="connsiteY1" fmla="*/ 0 h 540000"/>
                <a:gd name="connsiteX2" fmla="*/ 2617536 w 2617536"/>
                <a:gd name="connsiteY2" fmla="*/ 540000 h 540000"/>
                <a:gd name="connsiteX3" fmla="*/ 97536 w 2617536"/>
                <a:gd name="connsiteY3" fmla="*/ 540000 h 540000"/>
                <a:gd name="connsiteX4" fmla="*/ 0 w 2617536"/>
                <a:gd name="connsiteY4" fmla="*/ 1233 h 540000"/>
                <a:gd name="connsiteX5" fmla="*/ 97536 w 2617536"/>
                <a:gd name="connsiteY5" fmla="*/ 0 h 540000"/>
                <a:gd name="connsiteX0" fmla="*/ 212664 w 2732664"/>
                <a:gd name="connsiteY0" fmla="*/ 0 h 540000"/>
                <a:gd name="connsiteX1" fmla="*/ 2732664 w 2732664"/>
                <a:gd name="connsiteY1" fmla="*/ 0 h 540000"/>
                <a:gd name="connsiteX2" fmla="*/ 2732664 w 2732664"/>
                <a:gd name="connsiteY2" fmla="*/ 540000 h 540000"/>
                <a:gd name="connsiteX3" fmla="*/ 212664 w 2732664"/>
                <a:gd name="connsiteY3" fmla="*/ 540000 h 540000"/>
                <a:gd name="connsiteX4" fmla="*/ 129562 w 2732664"/>
                <a:gd name="connsiteY4" fmla="*/ 84649 h 540000"/>
                <a:gd name="connsiteX5" fmla="*/ 115128 w 2732664"/>
                <a:gd name="connsiteY5" fmla="*/ 1233 h 540000"/>
                <a:gd name="connsiteX6" fmla="*/ 212664 w 2732664"/>
                <a:gd name="connsiteY6" fmla="*/ 0 h 540000"/>
                <a:gd name="connsiteX0" fmla="*/ 216472 w 2736472"/>
                <a:gd name="connsiteY0" fmla="*/ 0 h 540000"/>
                <a:gd name="connsiteX1" fmla="*/ 2736472 w 2736472"/>
                <a:gd name="connsiteY1" fmla="*/ 0 h 540000"/>
                <a:gd name="connsiteX2" fmla="*/ 2736472 w 2736472"/>
                <a:gd name="connsiteY2" fmla="*/ 540000 h 540000"/>
                <a:gd name="connsiteX3" fmla="*/ 216472 w 2736472"/>
                <a:gd name="connsiteY3" fmla="*/ 540000 h 540000"/>
                <a:gd name="connsiteX4" fmla="*/ 133370 w 2736472"/>
                <a:gd name="connsiteY4" fmla="*/ 84649 h 540000"/>
                <a:gd name="connsiteX5" fmla="*/ 118936 w 2736472"/>
                <a:gd name="connsiteY5" fmla="*/ 1233 h 540000"/>
                <a:gd name="connsiteX6" fmla="*/ 216472 w 2736472"/>
                <a:gd name="connsiteY6" fmla="*/ 0 h 540000"/>
                <a:gd name="connsiteX0" fmla="*/ 216472 w 2736472"/>
                <a:gd name="connsiteY0" fmla="*/ 0 h 540000"/>
                <a:gd name="connsiteX1" fmla="*/ 2736472 w 2736472"/>
                <a:gd name="connsiteY1" fmla="*/ 0 h 540000"/>
                <a:gd name="connsiteX2" fmla="*/ 2736472 w 2736472"/>
                <a:gd name="connsiteY2" fmla="*/ 540000 h 540000"/>
                <a:gd name="connsiteX3" fmla="*/ 216472 w 2736472"/>
                <a:gd name="connsiteY3" fmla="*/ 540000 h 540000"/>
                <a:gd name="connsiteX4" fmla="*/ 133370 w 2736472"/>
                <a:gd name="connsiteY4" fmla="*/ 84649 h 540000"/>
                <a:gd name="connsiteX5" fmla="*/ 118936 w 2736472"/>
                <a:gd name="connsiteY5" fmla="*/ 1233 h 540000"/>
                <a:gd name="connsiteX6" fmla="*/ 216472 w 2736472"/>
                <a:gd name="connsiteY6" fmla="*/ 0 h 540000"/>
                <a:gd name="connsiteX0" fmla="*/ 103602 w 2623602"/>
                <a:gd name="connsiteY0" fmla="*/ 0 h 540000"/>
                <a:gd name="connsiteX1" fmla="*/ 2623602 w 2623602"/>
                <a:gd name="connsiteY1" fmla="*/ 0 h 540000"/>
                <a:gd name="connsiteX2" fmla="*/ 2623602 w 2623602"/>
                <a:gd name="connsiteY2" fmla="*/ 540000 h 540000"/>
                <a:gd name="connsiteX3" fmla="*/ 103602 w 2623602"/>
                <a:gd name="connsiteY3" fmla="*/ 540000 h 540000"/>
                <a:gd name="connsiteX4" fmla="*/ 20500 w 2623602"/>
                <a:gd name="connsiteY4" fmla="*/ 84649 h 540000"/>
                <a:gd name="connsiteX5" fmla="*/ 6066 w 2623602"/>
                <a:gd name="connsiteY5" fmla="*/ 1233 h 540000"/>
                <a:gd name="connsiteX6" fmla="*/ 103602 w 2623602"/>
                <a:gd name="connsiteY6" fmla="*/ 0 h 540000"/>
                <a:gd name="connsiteX0" fmla="*/ 113115 w 2633115"/>
                <a:gd name="connsiteY0" fmla="*/ 0 h 540000"/>
                <a:gd name="connsiteX1" fmla="*/ 2633115 w 2633115"/>
                <a:gd name="connsiteY1" fmla="*/ 0 h 540000"/>
                <a:gd name="connsiteX2" fmla="*/ 2633115 w 2633115"/>
                <a:gd name="connsiteY2" fmla="*/ 540000 h 540000"/>
                <a:gd name="connsiteX3" fmla="*/ 113115 w 2633115"/>
                <a:gd name="connsiteY3" fmla="*/ 540000 h 540000"/>
                <a:gd name="connsiteX4" fmla="*/ 8581 w 2633115"/>
                <a:gd name="connsiteY4" fmla="*/ 84649 h 540000"/>
                <a:gd name="connsiteX5" fmla="*/ 15579 w 2633115"/>
                <a:gd name="connsiteY5" fmla="*/ 1233 h 540000"/>
                <a:gd name="connsiteX6" fmla="*/ 113115 w 2633115"/>
                <a:gd name="connsiteY6" fmla="*/ 0 h 540000"/>
                <a:gd name="connsiteX0" fmla="*/ 113115 w 2633115"/>
                <a:gd name="connsiteY0" fmla="*/ 0 h 540000"/>
                <a:gd name="connsiteX1" fmla="*/ 2633115 w 2633115"/>
                <a:gd name="connsiteY1" fmla="*/ 0 h 540000"/>
                <a:gd name="connsiteX2" fmla="*/ 2633115 w 2633115"/>
                <a:gd name="connsiteY2" fmla="*/ 540000 h 540000"/>
                <a:gd name="connsiteX3" fmla="*/ 113115 w 2633115"/>
                <a:gd name="connsiteY3" fmla="*/ 540000 h 540000"/>
                <a:gd name="connsiteX4" fmla="*/ 8581 w 2633115"/>
                <a:gd name="connsiteY4" fmla="*/ 84649 h 540000"/>
                <a:gd name="connsiteX5" fmla="*/ 15579 w 2633115"/>
                <a:gd name="connsiteY5" fmla="*/ 1233 h 540000"/>
                <a:gd name="connsiteX6" fmla="*/ 113115 w 2633115"/>
                <a:gd name="connsiteY6" fmla="*/ 0 h 540000"/>
                <a:gd name="connsiteX0" fmla="*/ 104534 w 2624534"/>
                <a:gd name="connsiteY0" fmla="*/ 0 h 540000"/>
                <a:gd name="connsiteX1" fmla="*/ 2624534 w 2624534"/>
                <a:gd name="connsiteY1" fmla="*/ 0 h 540000"/>
                <a:gd name="connsiteX2" fmla="*/ 2624534 w 2624534"/>
                <a:gd name="connsiteY2" fmla="*/ 540000 h 540000"/>
                <a:gd name="connsiteX3" fmla="*/ 104534 w 2624534"/>
                <a:gd name="connsiteY3" fmla="*/ 540000 h 540000"/>
                <a:gd name="connsiteX4" fmla="*/ 0 w 2624534"/>
                <a:gd name="connsiteY4" fmla="*/ 84649 h 540000"/>
                <a:gd name="connsiteX5" fmla="*/ 6998 w 2624534"/>
                <a:gd name="connsiteY5" fmla="*/ 1233 h 540000"/>
                <a:gd name="connsiteX6" fmla="*/ 104534 w 2624534"/>
                <a:gd name="connsiteY6" fmla="*/ 0 h 540000"/>
                <a:gd name="connsiteX0" fmla="*/ 104534 w 2624534"/>
                <a:gd name="connsiteY0" fmla="*/ 0 h 540000"/>
                <a:gd name="connsiteX1" fmla="*/ 2624534 w 2624534"/>
                <a:gd name="connsiteY1" fmla="*/ 0 h 540000"/>
                <a:gd name="connsiteX2" fmla="*/ 2624534 w 2624534"/>
                <a:gd name="connsiteY2" fmla="*/ 540000 h 540000"/>
                <a:gd name="connsiteX3" fmla="*/ 104534 w 2624534"/>
                <a:gd name="connsiteY3" fmla="*/ 540000 h 540000"/>
                <a:gd name="connsiteX4" fmla="*/ 0 w 2624534"/>
                <a:gd name="connsiteY4" fmla="*/ 84649 h 540000"/>
                <a:gd name="connsiteX5" fmla="*/ 6998 w 2624534"/>
                <a:gd name="connsiteY5" fmla="*/ 3615 h 540000"/>
                <a:gd name="connsiteX6" fmla="*/ 104534 w 2624534"/>
                <a:gd name="connsiteY6" fmla="*/ 0 h 540000"/>
                <a:gd name="connsiteX0" fmla="*/ 105234 w 2625234"/>
                <a:gd name="connsiteY0" fmla="*/ 0 h 540000"/>
                <a:gd name="connsiteX1" fmla="*/ 2625234 w 2625234"/>
                <a:gd name="connsiteY1" fmla="*/ 0 h 540000"/>
                <a:gd name="connsiteX2" fmla="*/ 2625234 w 2625234"/>
                <a:gd name="connsiteY2" fmla="*/ 540000 h 540000"/>
                <a:gd name="connsiteX3" fmla="*/ 105234 w 2625234"/>
                <a:gd name="connsiteY3" fmla="*/ 540000 h 540000"/>
                <a:gd name="connsiteX4" fmla="*/ 700 w 2625234"/>
                <a:gd name="connsiteY4" fmla="*/ 84649 h 540000"/>
                <a:gd name="connsiteX5" fmla="*/ 7698 w 2625234"/>
                <a:gd name="connsiteY5" fmla="*/ 3615 h 540000"/>
                <a:gd name="connsiteX6" fmla="*/ 105234 w 2625234"/>
                <a:gd name="connsiteY6" fmla="*/ 0 h 540000"/>
                <a:gd name="connsiteX0" fmla="*/ 190146 w 2710146"/>
                <a:gd name="connsiteY0" fmla="*/ 4044 h 544044"/>
                <a:gd name="connsiteX1" fmla="*/ 2710146 w 2710146"/>
                <a:gd name="connsiteY1" fmla="*/ 4044 h 544044"/>
                <a:gd name="connsiteX2" fmla="*/ 2710146 w 2710146"/>
                <a:gd name="connsiteY2" fmla="*/ 544044 h 544044"/>
                <a:gd name="connsiteX3" fmla="*/ 190146 w 2710146"/>
                <a:gd name="connsiteY3" fmla="*/ 544044 h 544044"/>
                <a:gd name="connsiteX4" fmla="*/ 85612 w 2710146"/>
                <a:gd name="connsiteY4" fmla="*/ 88693 h 544044"/>
                <a:gd name="connsiteX5" fmla="*/ 92610 w 2710146"/>
                <a:gd name="connsiteY5" fmla="*/ 7659 h 544044"/>
                <a:gd name="connsiteX6" fmla="*/ 168956 w 2710146"/>
                <a:gd name="connsiteY6" fmla="*/ 2968 h 544044"/>
                <a:gd name="connsiteX7" fmla="*/ 190146 w 2710146"/>
                <a:gd name="connsiteY7" fmla="*/ 4044 h 544044"/>
                <a:gd name="connsiteX0" fmla="*/ 190146 w 2710146"/>
                <a:gd name="connsiteY0" fmla="*/ 4044 h 544044"/>
                <a:gd name="connsiteX1" fmla="*/ 2710146 w 2710146"/>
                <a:gd name="connsiteY1" fmla="*/ 4044 h 544044"/>
                <a:gd name="connsiteX2" fmla="*/ 2710146 w 2710146"/>
                <a:gd name="connsiteY2" fmla="*/ 544044 h 544044"/>
                <a:gd name="connsiteX3" fmla="*/ 190146 w 2710146"/>
                <a:gd name="connsiteY3" fmla="*/ 544044 h 544044"/>
                <a:gd name="connsiteX4" fmla="*/ 85612 w 2710146"/>
                <a:gd name="connsiteY4" fmla="*/ 88693 h 544044"/>
                <a:gd name="connsiteX5" fmla="*/ 92610 w 2710146"/>
                <a:gd name="connsiteY5" fmla="*/ 7659 h 544044"/>
                <a:gd name="connsiteX6" fmla="*/ 168956 w 2710146"/>
                <a:gd name="connsiteY6" fmla="*/ 2968 h 544044"/>
                <a:gd name="connsiteX7" fmla="*/ 190146 w 2710146"/>
                <a:gd name="connsiteY7" fmla="*/ 4044 h 544044"/>
                <a:gd name="connsiteX0" fmla="*/ 218056 w 2738056"/>
                <a:gd name="connsiteY0" fmla="*/ 3581 h 543581"/>
                <a:gd name="connsiteX1" fmla="*/ 2738056 w 2738056"/>
                <a:gd name="connsiteY1" fmla="*/ 3581 h 543581"/>
                <a:gd name="connsiteX2" fmla="*/ 2738056 w 2738056"/>
                <a:gd name="connsiteY2" fmla="*/ 543581 h 543581"/>
                <a:gd name="connsiteX3" fmla="*/ 218056 w 2738056"/>
                <a:gd name="connsiteY3" fmla="*/ 543581 h 543581"/>
                <a:gd name="connsiteX4" fmla="*/ 113522 w 2738056"/>
                <a:gd name="connsiteY4" fmla="*/ 88230 h 543581"/>
                <a:gd name="connsiteX5" fmla="*/ 120520 w 2738056"/>
                <a:gd name="connsiteY5" fmla="*/ 7196 h 543581"/>
                <a:gd name="connsiteX6" fmla="*/ 218056 w 2738056"/>
                <a:gd name="connsiteY6" fmla="*/ 3581 h 543581"/>
                <a:gd name="connsiteX0" fmla="*/ 218056 w 2738056"/>
                <a:gd name="connsiteY0" fmla="*/ 3581 h 543581"/>
                <a:gd name="connsiteX1" fmla="*/ 2738056 w 2738056"/>
                <a:gd name="connsiteY1" fmla="*/ 3581 h 543581"/>
                <a:gd name="connsiteX2" fmla="*/ 2738056 w 2738056"/>
                <a:gd name="connsiteY2" fmla="*/ 543581 h 543581"/>
                <a:gd name="connsiteX3" fmla="*/ 218056 w 2738056"/>
                <a:gd name="connsiteY3" fmla="*/ 543581 h 543581"/>
                <a:gd name="connsiteX4" fmla="*/ 113522 w 2738056"/>
                <a:gd name="connsiteY4" fmla="*/ 88230 h 543581"/>
                <a:gd name="connsiteX5" fmla="*/ 120520 w 2738056"/>
                <a:gd name="connsiteY5" fmla="*/ 7196 h 543581"/>
                <a:gd name="connsiteX6" fmla="*/ 218056 w 2738056"/>
                <a:gd name="connsiteY6" fmla="*/ 3581 h 543581"/>
                <a:gd name="connsiteX0" fmla="*/ 105235 w 2625235"/>
                <a:gd name="connsiteY0" fmla="*/ 4290 h 544290"/>
                <a:gd name="connsiteX1" fmla="*/ 2625235 w 2625235"/>
                <a:gd name="connsiteY1" fmla="*/ 4290 h 544290"/>
                <a:gd name="connsiteX2" fmla="*/ 2625235 w 2625235"/>
                <a:gd name="connsiteY2" fmla="*/ 544290 h 544290"/>
                <a:gd name="connsiteX3" fmla="*/ 105235 w 2625235"/>
                <a:gd name="connsiteY3" fmla="*/ 544290 h 544290"/>
                <a:gd name="connsiteX4" fmla="*/ 701 w 2625235"/>
                <a:gd name="connsiteY4" fmla="*/ 88939 h 544290"/>
                <a:gd name="connsiteX5" fmla="*/ 7699 w 2625235"/>
                <a:gd name="connsiteY5" fmla="*/ 7905 h 544290"/>
                <a:gd name="connsiteX6" fmla="*/ 105235 w 2625235"/>
                <a:gd name="connsiteY6" fmla="*/ 4290 h 54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235" h="544290">
                  <a:moveTo>
                    <a:pt x="105235" y="4290"/>
                  </a:moveTo>
                  <a:lnTo>
                    <a:pt x="2625235" y="4290"/>
                  </a:lnTo>
                  <a:lnTo>
                    <a:pt x="2625235" y="544290"/>
                  </a:lnTo>
                  <a:lnTo>
                    <a:pt x="105235" y="544290"/>
                  </a:lnTo>
                  <a:cubicBezTo>
                    <a:pt x="104773" y="56441"/>
                    <a:pt x="102683" y="147776"/>
                    <a:pt x="701" y="88939"/>
                  </a:cubicBezTo>
                  <a:cubicBezTo>
                    <a:pt x="3496" y="42007"/>
                    <a:pt x="-6151" y="22013"/>
                    <a:pt x="7699" y="7905"/>
                  </a:cubicBezTo>
                  <a:cubicBezTo>
                    <a:pt x="25121" y="-6203"/>
                    <a:pt x="61885" y="2512"/>
                    <a:pt x="105235" y="4290"/>
                  </a:cubicBezTo>
                  <a:close/>
                </a:path>
              </a:pathLst>
            </a:custGeom>
            <a:solidFill>
              <a:srgbClr val="00CC00">
                <a:alpha val="61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609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0.00023 C 0.14519 -0.00023 0.29247 -0.00116 0.43878 -0.00116 C 0.4391 0.0794 0.4391 -0.00232 0.4391 0.05324 C 0.03398 0.05602 0.36923 0.05416 -2.30769E-6 0.0544 " pathEditMode="relative" rAng="0" ptsTypes="AAAA">
                                      <p:cBhvr>
                                        <p:cTn id="22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5" y="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30769E-6 -0.0007 C 0.13221 -0.0007 0.24215 -0.00162 0.37452 -0.00162 C 0.43013 0.0169 0.40353 0.0419 0.38862 0.05254 C 0.14728 0.05254 0.38494 0.0544 0.05705 0.0537 " pathEditMode="relative" rAng="0" ptsTypes="AAAA">
                                      <p:cBhvr>
                                        <p:cTn id="24" dur="98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1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5" grpId="0" animBg="1"/>
      <p:bldP spid="65" grpId="1" animBg="1"/>
      <p:bldP spid="70" grpId="0"/>
      <p:bldP spid="7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effectLst>
            <a:glow>
              <a:schemeClr val="bg2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0" rIns="91440" bIns="0" rtlCol="0" anchor="ctr">
            <a:normAutofit/>
          </a:bodyPr>
          <a:lstStyle/>
          <a:p>
            <a:r>
              <a:rPr lang="en-US" altLang="fr-FR" sz="3600" dirty="0"/>
              <a:t>Limitations: b</a:t>
            </a:r>
            <a:r>
              <a:rPr lang="en-US" sz="3600" dirty="0"/>
              <a:t>eam speed effect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BA5E23-6111-41B4-AB0D-EF64803D10E8}"/>
              </a:ext>
            </a:extLst>
          </p:cNvPr>
          <p:cNvGrpSpPr/>
          <p:nvPr/>
        </p:nvGrpSpPr>
        <p:grpSpPr>
          <a:xfrm>
            <a:off x="1501141" y="1633665"/>
            <a:ext cx="4320555" cy="3886331"/>
            <a:chOff x="1501141" y="1633665"/>
            <a:chExt cx="4320555" cy="388633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49D318-2CEE-46FD-AEF7-AEDB68133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1141" y="1633665"/>
              <a:ext cx="4320555" cy="3240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A539202-28D0-4AD9-9858-F3A2E8F5FF9A}"/>
                </a:ext>
              </a:extLst>
            </p:cNvPr>
            <p:cNvSpPr txBox="1"/>
            <p:nvPr/>
          </p:nvSpPr>
          <p:spPr>
            <a:xfrm>
              <a:off x="1501141" y="4873665"/>
              <a:ext cx="4320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1μm stitching error between 2 polygons induced by a too high beam speed when using SEM scan coils for patterning</a:t>
              </a:r>
            </a:p>
            <a:p>
              <a:pPr marL="171450" indent="-171450" algn="just">
                <a:buClr>
                  <a:srgbClr val="00B0F0"/>
                </a:buClr>
                <a:buFont typeface="Wingdings" panose="05000000000000000000" pitchFamily="2" charset="2"/>
                <a:buChar char="F"/>
              </a:pPr>
              <a:r>
                <a:rPr lang="en-US" sz="1200" dirty="0"/>
                <a:t>Cut the polygons and overlap parts if needed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8FDD458-0393-4A14-8BAF-3A1522D5FFD1}"/>
              </a:ext>
            </a:extLst>
          </p:cNvPr>
          <p:cNvGrpSpPr/>
          <p:nvPr/>
        </p:nvGrpSpPr>
        <p:grpSpPr>
          <a:xfrm>
            <a:off x="6443116" y="1633664"/>
            <a:ext cx="4303435" cy="3706486"/>
            <a:chOff x="4459606" y="1024064"/>
            <a:chExt cx="4303435" cy="370648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1D10AC2-0183-4FF9-9CA3-C0CD6137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9606" y="1024064"/>
              <a:ext cx="4303435" cy="32400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1CD9C67-BEDF-4624-8060-38851379CCFB}"/>
                </a:ext>
              </a:extLst>
            </p:cNvPr>
            <p:cNvSpPr txBox="1"/>
            <p:nvPr/>
          </p:nvSpPr>
          <p:spPr>
            <a:xfrm>
              <a:off x="4459606" y="4268885"/>
              <a:ext cx="4303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Distortion at beginning of each line induced by a too high beam speed when using SEM scan coils for patterning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CB18863-0B4D-4BE3-9C77-C0A0B205AC0F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9284116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 parameters: limiting factors 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663234"/>
              </p:ext>
            </p:extLst>
          </p:nvPr>
        </p:nvGraphicFramePr>
        <p:xfrm>
          <a:off x="9273948" y="1276804"/>
          <a:ext cx="2019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6" name="Equation" r:id="rId3" imgW="2019240" imgH="457200" progId="Equation.3">
                  <p:embed/>
                </p:oleObj>
              </mc:Choice>
              <mc:Fallback>
                <p:oleObj name="Equation" r:id="rId3" imgW="2019240" imgH="4572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3948" y="1276804"/>
                        <a:ext cx="20193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90271" y="1276804"/>
            <a:ext cx="9124043" cy="47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46088" lvl="1" indent="-2667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b="1" dirty="0"/>
              <a:t>Surface too large: exposure time </a:t>
            </a:r>
            <a:r>
              <a:rPr lang="en-US" sz="2200" b="1" dirty="0">
                <a:cs typeface="Arial" charset="0"/>
              </a:rPr>
              <a:t>≈ ∞</a:t>
            </a:r>
            <a:endParaRPr lang="en-US" sz="2200" b="1" dirty="0"/>
          </a:p>
          <a:p>
            <a:pPr marL="1093787" lvl="2" indent="-285750">
              <a:lnSpc>
                <a:spcPct val="90000"/>
              </a:lnSpc>
              <a:buClr>
                <a:srgbClr val="00B0F0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>
                <a:sym typeface="Wingdings" pitchFamily="2" charset="2"/>
              </a:rPr>
              <a:t>Minimize the surface – moderation of request</a:t>
            </a:r>
          </a:p>
          <a:p>
            <a:pPr marL="1093787" lvl="2" indent="-285750">
              <a:lnSpc>
                <a:spcPct val="90000"/>
              </a:lnSpc>
              <a:buClr>
                <a:srgbClr val="00B0F0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>
                <a:cs typeface="Arial" charset="0"/>
              </a:rPr>
              <a:t>« Mix &amp; Match » - huge surfaces made by photolithography</a:t>
            </a:r>
            <a:endParaRPr lang="en-US" sz="800" b="1" dirty="0"/>
          </a:p>
          <a:p>
            <a:pPr marL="446088" lvl="1" indent="-2667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b="1" dirty="0"/>
              <a:t>Pitch between points: define the Line Edge Roughness (LER)</a:t>
            </a:r>
          </a:p>
          <a:p>
            <a:pPr marL="1093787" lvl="2" indent="-285750">
              <a:lnSpc>
                <a:spcPct val="90000"/>
              </a:lnSpc>
              <a:buClr>
                <a:srgbClr val="00B0F0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>
                <a:cs typeface="Arial" charset="0"/>
              </a:rPr>
              <a:t>Pitch</a:t>
            </a:r>
            <a:r>
              <a:rPr lang="en-US" sz="1400" dirty="0"/>
              <a:t> </a:t>
            </a:r>
            <a:r>
              <a:rPr lang="en-US" sz="1400" dirty="0">
                <a:cs typeface="Arial" charset="0"/>
              </a:rPr>
              <a:t>≈ 1/3 minimum point diameter after developing </a:t>
            </a:r>
            <a:endParaRPr lang="en-US" sz="1400" dirty="0"/>
          </a:p>
          <a:p>
            <a:pPr marL="1073150" lvl="2" indent="-265113">
              <a:lnSpc>
                <a:spcPct val="80000"/>
              </a:lnSpc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/>
              <a:t>Linked to beam diameter (and developing): if </a:t>
            </a:r>
            <a:r>
              <a:rPr lang="en-US" sz="1400" dirty="0" err="1">
                <a:cs typeface="Arial" charset="0"/>
              </a:rPr>
              <a:t>Φ</a:t>
            </a:r>
            <a:r>
              <a:rPr lang="en-US" sz="1400" baseline="-25000" dirty="0" err="1">
                <a:cs typeface="Arial" charset="0"/>
              </a:rPr>
              <a:t>beam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dirty="0">
                <a:sym typeface="Wingdings" pitchFamily="2" charset="2"/>
              </a:rPr>
              <a:t> </a:t>
            </a:r>
            <a:r>
              <a:rPr lang="en-US" sz="1400" dirty="0"/>
              <a:t>p </a:t>
            </a:r>
            <a:r>
              <a:rPr lang="en-US" sz="1400" dirty="0">
                <a:sym typeface="Wingdings" pitchFamily="2" charset="2"/>
              </a:rPr>
              <a:t>can </a:t>
            </a:r>
          </a:p>
          <a:p>
            <a:pPr marL="1073150" lvl="2" indent="-265113">
              <a:lnSpc>
                <a:spcPct val="80000"/>
              </a:lnSpc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/>
              <a:t>Does not change the exposure time: if p </a:t>
            </a:r>
            <a:r>
              <a:rPr lang="en-US" sz="1400" dirty="0">
                <a:sym typeface="Wingdings" pitchFamily="2" charset="2"/>
              </a:rPr>
              <a:t></a:t>
            </a:r>
            <a:r>
              <a:rPr lang="en-US" sz="1400" dirty="0"/>
              <a:t> </a:t>
            </a:r>
            <a:r>
              <a:rPr lang="en-US" sz="1400" dirty="0" err="1"/>
              <a:t>t</a:t>
            </a:r>
            <a:r>
              <a:rPr lang="en-US" sz="1400" baseline="-25000" dirty="0" err="1"/>
              <a:t>point</a:t>
            </a:r>
            <a:r>
              <a:rPr lang="en-US" sz="1400" dirty="0"/>
              <a:t> </a:t>
            </a:r>
            <a:r>
              <a:rPr lang="en-US" sz="1400" dirty="0">
                <a:sym typeface="Wingdings" pitchFamily="2" charset="2"/>
              </a:rPr>
              <a:t></a:t>
            </a:r>
            <a:r>
              <a:rPr lang="en-US" sz="1400" dirty="0"/>
              <a:t> </a:t>
            </a:r>
            <a:r>
              <a:rPr lang="en-US" sz="1400" dirty="0">
                <a:sym typeface="Wingdings" pitchFamily="2" charset="2"/>
              </a:rPr>
              <a:t>(i.e.: F )</a:t>
            </a:r>
            <a:endParaRPr lang="en-US" sz="1400" dirty="0"/>
          </a:p>
          <a:p>
            <a:pPr marL="1073150" lvl="2" indent="-265113">
              <a:lnSpc>
                <a:spcPct val="80000"/>
              </a:lnSpc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1400" i="1" dirty="0">
                <a:cs typeface="Arial" charset="0"/>
              </a:rPr>
              <a:t>Define the maximum current according to the maximum frequency</a:t>
            </a:r>
            <a:endParaRPr lang="en-US" sz="800" b="1" dirty="0"/>
          </a:p>
          <a:p>
            <a:pPr marL="446088" lvl="1" indent="-2667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b="1" dirty="0"/>
              <a:t>Highest current: to decrease exposure time</a:t>
            </a:r>
          </a:p>
          <a:p>
            <a:pPr marL="1093787" lvl="2" indent="-285750">
              <a:lnSpc>
                <a:spcPct val="90000"/>
              </a:lnSpc>
              <a:buClr>
                <a:srgbClr val="00B0F0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>
                <a:sym typeface="Wingdings" pitchFamily="2" charset="2"/>
              </a:rPr>
              <a:t>I   reach max. beam speed (~5mm/s)   pitch  max LER  I</a:t>
            </a:r>
            <a:r>
              <a:rPr lang="en-US" sz="1400" baseline="-25000" dirty="0">
                <a:sym typeface="Wingdings" pitchFamily="2" charset="2"/>
              </a:rPr>
              <a:t>max</a:t>
            </a:r>
            <a:r>
              <a:rPr lang="en-US" sz="1400" dirty="0">
                <a:sym typeface="Wingdings" pitchFamily="2" charset="2"/>
              </a:rPr>
              <a:t> </a:t>
            </a:r>
            <a:endParaRPr lang="en-US" sz="800" b="1" dirty="0"/>
          </a:p>
          <a:p>
            <a:pPr marL="446088" lvl="1" indent="-2667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b="1" dirty="0"/>
              <a:t>Higher sensitive polymer: to decrease exposure time</a:t>
            </a:r>
          </a:p>
          <a:p>
            <a:pPr marL="1093787" lvl="2" indent="-285750">
              <a:lnSpc>
                <a:spcPct val="90000"/>
              </a:lnSpc>
              <a:buClr>
                <a:srgbClr val="00B0F0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>
                <a:sym typeface="Wingdings" pitchFamily="2" charset="2"/>
              </a:rPr>
              <a:t>Reach F</a:t>
            </a:r>
            <a:r>
              <a:rPr lang="en-US" sz="1400" baseline="-25000" dirty="0">
                <a:sym typeface="Wingdings" pitchFamily="2" charset="2"/>
              </a:rPr>
              <a:t>max</a:t>
            </a:r>
            <a:r>
              <a:rPr lang="en-US" sz="1400" dirty="0">
                <a:sym typeface="Wingdings" pitchFamily="2" charset="2"/>
              </a:rPr>
              <a:t>   p  if possible or  I   time exposure (interesting ?)</a:t>
            </a:r>
            <a:endParaRPr lang="en-US" sz="800" b="1" dirty="0"/>
          </a:p>
          <a:p>
            <a:pPr marL="446088" lvl="1" indent="-2667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B0F0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b="1" dirty="0"/>
              <a:t>Decrease the HV (dose=f(HV)): to decrease exposure time</a:t>
            </a:r>
          </a:p>
          <a:p>
            <a:pPr marL="1093787" lvl="2" indent="-285750">
              <a:lnSpc>
                <a:spcPct val="90000"/>
              </a:lnSpc>
              <a:buClr>
                <a:srgbClr val="00B0F0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400" dirty="0">
                <a:sym typeface="Wingdings" pitchFamily="2" charset="2"/>
              </a:rPr>
              <a:t>HV  (beam size , penetration depth )  dose   F  and/or </a:t>
            </a:r>
            <a:r>
              <a:rPr lang="en-US" sz="1400" dirty="0"/>
              <a:t>p </a:t>
            </a:r>
            <a:r>
              <a:rPr lang="en-US" sz="1400" dirty="0">
                <a:sym typeface="Wingdings" pitchFamily="2" charset="2"/>
              </a:rPr>
              <a:t> (interesting ?)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1D3C98BE-8DFB-4645-B47A-774D584E7FB8}"/>
              </a:ext>
            </a:extLst>
          </p:cNvPr>
          <p:cNvSpPr txBox="1"/>
          <p:nvPr/>
        </p:nvSpPr>
        <p:spPr>
          <a:xfrm rot="19060971">
            <a:off x="-297938" y="2030020"/>
            <a:ext cx="29627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For equipment based on standard scanning coils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D91B0-0F89-44E4-A0F7-FE1842D1BB14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47492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General considerations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19223" y="1299309"/>
            <a:ext cx="9953625" cy="510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6000" tIns="36000" rIns="36000" bIns="36000" rtlCol="0">
            <a:spAutoFit/>
          </a:bodyPr>
          <a:lstStyle/>
          <a:p>
            <a:pPr marL="280988" indent="-280988" algn="just" defTabSz="2476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Lithography: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Greek: </a:t>
            </a:r>
            <a:r>
              <a:rPr lang="en-US" sz="2000" dirty="0" err="1"/>
              <a:t>lithos</a:t>
            </a:r>
            <a:r>
              <a:rPr lang="en-US" sz="2000" dirty="0"/>
              <a:t> # stone &amp; </a:t>
            </a:r>
            <a:r>
              <a:rPr lang="en-US" sz="2000" dirty="0" err="1"/>
              <a:t>graphia</a:t>
            </a:r>
            <a:r>
              <a:rPr lang="en-US" sz="2000" dirty="0"/>
              <a:t> # writing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Shaping/modifying locally a material called a "resist"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Registering a targeted design as a ghost image inside a material called generally "resist" which will be next developed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…</a:t>
            </a:r>
          </a:p>
          <a:p>
            <a:pPr marL="280988" indent="-280988" algn="just" defTabSz="247650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Must be though with all the other steps: technology of micro/nano fabrication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Materials deposition: conductors, insulators, semi-conductors, topological insulators, bio-materials, …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Materials etching : dry and wet etching, removal, …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dirty="0"/>
              <a:t>Characterization: physical, electrical, chemical, biological, …, aging, …</a:t>
            </a:r>
          </a:p>
          <a:p>
            <a:pPr marL="628650" lvl="1" indent="-360363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2000" b="1" dirty="0"/>
              <a:t>Take always into account:</a:t>
            </a:r>
          </a:p>
          <a:p>
            <a:pPr marL="895350" lvl="2" indent="-266700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1800" b="1" dirty="0"/>
              <a:t>The limits of each step</a:t>
            </a:r>
          </a:p>
          <a:p>
            <a:pPr marL="895350" lvl="2" indent="-266700" algn="just" defTabSz="247650">
              <a:buClr>
                <a:srgbClr val="00B0F0"/>
              </a:buClr>
              <a:buFont typeface="Wingdings" pitchFamily="2" charset="2"/>
              <a:buChar char="F"/>
            </a:pPr>
            <a:r>
              <a:rPr lang="en-US" sz="1800" b="1" dirty="0"/>
              <a:t>Start by the last one ... up to integration / packaging !</a:t>
            </a:r>
            <a:endParaRPr lang="en-US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DDC6-9D75-4D58-9777-416422D1F2E9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29109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Exposure parameters: compromises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5166030"/>
          </a:xfr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Current  / beam energy / pitch between points / field size / resist / technology / reasonable time … need experience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Stage movement between fields, beam stabilization time, data transfer, …                  </a:t>
            </a:r>
          </a:p>
          <a:p>
            <a:pPr marL="788987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F"/>
            </a:pPr>
            <a:r>
              <a:rPr lang="en-US" sz="2000" dirty="0"/>
              <a:t>Can double exposure time</a:t>
            </a:r>
            <a:endParaRPr lang="en-US" sz="2400" dirty="0"/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Always too long … </a:t>
            </a:r>
          </a:p>
          <a:p>
            <a:pPr lvl="1">
              <a:buClr>
                <a:srgbClr val="00B0F0"/>
              </a:buClr>
            </a:pPr>
            <a:r>
              <a:rPr lang="en-US" sz="2000" dirty="0"/>
              <a:t>e.g.: 1cm</a:t>
            </a:r>
            <a:r>
              <a:rPr lang="en-US" sz="2000" baseline="30000" dirty="0"/>
              <a:t>2</a:t>
            </a:r>
            <a:r>
              <a:rPr lang="en-US" sz="2000" dirty="0"/>
              <a:t> of 150nm square fully random with a precision of 10nm on each structure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10Go data, 100h exposure … on a machine equivalent to UTT one (20keV, 10MHz, 135pA)</a:t>
            </a:r>
            <a:br>
              <a:rPr lang="en-US" sz="1600" dirty="0"/>
            </a:br>
            <a:r>
              <a:rPr lang="en-US" sz="1600" i="1" dirty="0"/>
              <a:t>Because of the combination of resolution and precision, current must be low </a:t>
            </a:r>
            <a:r>
              <a:rPr lang="en-US" sz="1600" i="1" dirty="0">
                <a:sym typeface="Wingdings" panose="05000000000000000000" pitchFamily="2" charset="2"/>
              </a:rPr>
              <a:t></a:t>
            </a:r>
            <a:r>
              <a:rPr lang="en-US" sz="1600" i="1" dirty="0"/>
              <a:t> exposure time is high.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1h  on a more powerful machine (100keV, 5nA, 125MHz)</a:t>
            </a:r>
            <a:br>
              <a:rPr lang="en-US" sz="1600" dirty="0"/>
            </a:br>
            <a:r>
              <a:rPr lang="en-US" sz="1600" i="1" dirty="0"/>
              <a:t>If scanning generator maximum frequency is higher, current can be increased while maintaining a good resolution 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/>
              <a:t>Collaboration with RENATECH (CNRS public facilities/clean-rooms network) could be a solution for exceptional needs.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783C7-9EFB-4861-8A72-DBB252F120DF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5342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Extrinsic limitations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2729" y="1299309"/>
            <a:ext cx="10120120" cy="4351338"/>
          </a:xfrm>
        </p:spPr>
        <p:txBody>
          <a:bodyPr>
            <a:noAutofit/>
          </a:bodyPr>
          <a:lstStyle/>
          <a:p>
            <a:pPr marL="357188" indent="-357188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Beam drift: </a:t>
            </a:r>
          </a:p>
          <a:p>
            <a:pPr marL="539750" lvl="1" indent="-182563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Room air-conditioning stability: ~ 0.1 - 0.5°C/h</a:t>
            </a:r>
          </a:p>
          <a:p>
            <a:pPr marL="539750" lvl="1" indent="-182563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E-beam writer temperature stability (chiller temperature control: ±0.1°C)</a:t>
            </a:r>
          </a:p>
          <a:p>
            <a:pPr marL="539750" lvl="1" indent="-182563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Mechanical drift: holder/machine temperature</a:t>
            </a:r>
            <a:br>
              <a:rPr lang="en-US" sz="1800" dirty="0"/>
            </a:br>
            <a:r>
              <a:rPr lang="en-US" sz="1800" dirty="0"/>
              <a:t>(mechanical expansion: ≈ 1µm/0.1°C of variation)</a:t>
            </a:r>
          </a:p>
          <a:p>
            <a:pPr marL="357188" indent="-357188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Magnetic fields: powering cables, motors,…</a:t>
            </a:r>
          </a:p>
          <a:p>
            <a:pPr marL="357188" indent="-357188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Earth magnetic field: perturbation by moving heavy metal parts (vehicles, lift)</a:t>
            </a:r>
          </a:p>
          <a:p>
            <a:pPr marL="357188" indent="-357188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Mechanical vibrations: building, lift, vehicles, pumps, compressor, …, sound</a:t>
            </a:r>
          </a:p>
          <a:p>
            <a:pPr marL="357188" indent="-357188">
              <a:lnSpc>
                <a:spcPct val="15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Flat / structured substrate: depth of focus, variable resist thickness,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16AE8-4962-4CED-BD6B-4BB41F675056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9734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Intrinsic limitations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300170"/>
            <a:ext cx="9953625" cy="3093154"/>
          </a:xfrm>
        </p:spPr>
        <p:txBody>
          <a:bodyPr>
            <a:spAutoFit/>
          </a:bodyPr>
          <a:lstStyle/>
          <a:p>
            <a:pPr marL="265113" indent="-265113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Electronics quality:</a:t>
            </a:r>
          </a:p>
          <a:p>
            <a:pPr marL="539750" lvl="1" indent="-274638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  <a:p>
            <a:pPr marL="539750" lvl="1" indent="-274638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</a:p>
          <a:p>
            <a:pPr marL="539750" lvl="1" indent="-274638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</a:p>
          <a:p>
            <a:pPr marL="539750" lvl="1" indent="-274638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</a:p>
          <a:p>
            <a:pPr marL="265113" indent="-265113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  <a:tabLst>
                <a:tab pos="357188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DAC:</a:t>
            </a:r>
          </a:p>
          <a:p>
            <a:pPr marL="539750" lvl="1" indent="-274638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Number of bits</a:t>
            </a:r>
          </a:p>
          <a:p>
            <a:pPr marL="539750" lvl="1" indent="-274638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Maximum frequency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DE575-ADAD-4861-ADBD-53ED78F9C9BA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CD63B2-308E-47C5-BE44-8C0EAFD9C094}"/>
              </a:ext>
            </a:extLst>
          </p:cNvPr>
          <p:cNvSpPr txBox="1">
            <a:spLocks/>
          </p:cNvSpPr>
          <p:nvPr/>
        </p:nvSpPr>
        <p:spPr>
          <a:xfrm>
            <a:off x="5389299" y="1300170"/>
            <a:ext cx="5389574" cy="45704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22041" indent="-422041" algn="l" defTabSz="562722" rtl="0" eaLnBrk="1" latinLnBrk="0" hangingPunct="1">
              <a:spcBef>
                <a:spcPct val="20000"/>
              </a:spcBef>
              <a:buClr>
                <a:srgbClr val="00BAD7"/>
              </a:buClr>
              <a:buSzPct val="95000"/>
              <a:buFont typeface="Lucida Grande"/>
              <a:buChar char="&gt;"/>
              <a:defRPr sz="3200" kern="1200">
                <a:solidFill>
                  <a:srgbClr val="001A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23" indent="-351701" algn="l" defTabSz="562722" rtl="0" eaLnBrk="1" latinLnBrk="0" hangingPunct="1">
              <a:spcBef>
                <a:spcPct val="20000"/>
              </a:spcBef>
              <a:buClr>
                <a:srgbClr val="00BAD7"/>
              </a:buClr>
              <a:buFont typeface="Wingdings" charset="2"/>
              <a:buChar char="§"/>
              <a:defRPr sz="2800" kern="1200">
                <a:solidFill>
                  <a:srgbClr val="001A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406804" indent="-281361" algn="l" defTabSz="562722" rtl="0" eaLnBrk="1" latinLnBrk="0" hangingPunct="1">
              <a:spcBef>
                <a:spcPct val="20000"/>
              </a:spcBef>
              <a:buClr>
                <a:srgbClr val="FF2E45"/>
              </a:buClr>
              <a:buFont typeface="Arial"/>
              <a:buChar char="•"/>
              <a:defRPr sz="2400" kern="120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69526" indent="-281361" algn="l" defTabSz="562722" rtl="0" eaLnBrk="1" latinLnBrk="0" hangingPunct="1">
              <a:spcBef>
                <a:spcPct val="20000"/>
              </a:spcBef>
              <a:buClr>
                <a:srgbClr val="00BAD7"/>
              </a:buClr>
              <a:buFont typeface="Arial"/>
              <a:buChar char="–"/>
              <a:defRPr sz="2000" kern="1200">
                <a:solidFill>
                  <a:srgbClr val="001A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32248" indent="-281361" algn="l" defTabSz="562722" rtl="0" eaLnBrk="1" latinLnBrk="0" hangingPunct="1">
              <a:spcBef>
                <a:spcPct val="20000"/>
              </a:spcBef>
              <a:buClr>
                <a:srgbClr val="FF2E45"/>
              </a:buClr>
              <a:buFont typeface="Lucida Grande"/>
              <a:buChar char="-"/>
              <a:defRPr sz="2000" kern="1200">
                <a:solidFill>
                  <a:srgbClr val="001A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94970" indent="-281361" algn="l" defTabSz="562722" rtl="0" eaLnBrk="1" latinLnBrk="0" hangingPunct="1">
              <a:spcBef>
                <a:spcPct val="20000"/>
              </a:spcBef>
              <a:buFont typeface="Arial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91" indent="-281361" algn="l" defTabSz="562722" rtl="0" eaLnBrk="1" latinLnBrk="0" hangingPunct="1">
              <a:spcBef>
                <a:spcPct val="20000"/>
              </a:spcBef>
              <a:buFont typeface="Arial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413" indent="-281361" algn="l" defTabSz="562722" rtl="0" eaLnBrk="1" latinLnBrk="0" hangingPunct="1">
              <a:spcBef>
                <a:spcPct val="20000"/>
              </a:spcBef>
              <a:buFont typeface="Arial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135" indent="-281361" algn="l" defTabSz="562722" rtl="0" eaLnBrk="1" latinLnBrk="0" hangingPunct="1">
              <a:spcBef>
                <a:spcPct val="20000"/>
              </a:spcBef>
              <a:buFont typeface="Arial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Scanning:</a:t>
            </a:r>
          </a:p>
          <a:p>
            <a:pPr marL="539750" lvl="1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Beam scanning: frequency bandwidth</a:t>
            </a:r>
          </a:p>
          <a:p>
            <a:pPr marL="539750" lvl="1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Field or field + subfields</a:t>
            </a:r>
          </a:p>
          <a:p>
            <a:pPr marL="539750" lvl="1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Matrix correction: 4 points or more</a:t>
            </a:r>
          </a:p>
          <a:p>
            <a:pPr marL="539750" lvl="1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Dead times:</a:t>
            </a:r>
          </a:p>
          <a:p>
            <a:pPr marL="895350" lvl="2" indent="-355600">
              <a:spcBef>
                <a:spcPts val="600"/>
              </a:spcBef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Stabilization: stage, beam</a:t>
            </a:r>
          </a:p>
          <a:p>
            <a:pPr marL="895350" lvl="2" indent="-355600">
              <a:spcBef>
                <a:spcPts val="600"/>
              </a:spcBef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en-US" sz="1800" dirty="0"/>
              <a:t>Data transfer and treatment</a:t>
            </a:r>
          </a:p>
          <a:p>
            <a:pPr marL="265113" indent="-265113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Computer:</a:t>
            </a:r>
          </a:p>
          <a:p>
            <a:pPr marL="539750" lvl="1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PC under Windows</a:t>
            </a:r>
          </a:p>
          <a:p>
            <a:pPr marL="539750" lvl="1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Workstation under LINUX</a:t>
            </a:r>
          </a:p>
          <a:p>
            <a:pPr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Beam blanking speed</a:t>
            </a:r>
          </a:p>
          <a:p>
            <a:pPr marL="265113" indent="-265113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3825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10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0175" y="1433739"/>
            <a:ext cx="9953624" cy="4840299"/>
          </a:xfr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15593378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Recommendations: EBL from A to Z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06304" y="1356906"/>
            <a:ext cx="8089900" cy="55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600" dirty="0"/>
              <a:t>Project / design to realize</a:t>
            </a:r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600" dirty="0"/>
              <a:t>Adjustments</a:t>
            </a:r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600" dirty="0"/>
              <a:t>Exposure / development</a:t>
            </a:r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600" dirty="0"/>
              <a:t>Characterization / measurements</a:t>
            </a:r>
          </a:p>
          <a:p>
            <a:pPr marL="914400" lvl="1" indent="-457200" algn="just">
              <a:buClr>
                <a:srgbClr val="00B0F0"/>
              </a:buClr>
              <a:buFont typeface="Wingdings" pitchFamily="2" charset="2"/>
              <a:buChar char="§"/>
            </a:pPr>
            <a:endParaRPr lang="en-US" sz="2600" dirty="0"/>
          </a:p>
          <a:p>
            <a:pPr marL="742950" lvl="1" indent="-28575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US" sz="1100" dirty="0"/>
          </a:p>
          <a:p>
            <a:pPr marL="914400" lvl="1" indent="-457200" algn="just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Is it simple ?</a:t>
            </a:r>
            <a:endParaRPr lang="en-US" sz="2600" i="1" dirty="0">
              <a:cs typeface="Arial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4493564" y="3004648"/>
            <a:ext cx="2810749" cy="516880"/>
          </a:xfrm>
          <a:prstGeom prst="cloudCallout">
            <a:avLst>
              <a:gd name="adj1" fmla="val -39771"/>
              <a:gd name="adj2" fmla="val -76251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Like a SEM column !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719722" y="4281793"/>
            <a:ext cx="1784350" cy="436563"/>
          </a:xfrm>
          <a:prstGeom prst="cloudCallout">
            <a:avLst>
              <a:gd name="adj1" fmla="val -75150"/>
              <a:gd name="adj2" fmla="val -72648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Easy to do !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11630" y="6030125"/>
            <a:ext cx="3106057" cy="436563"/>
          </a:xfrm>
          <a:prstGeom prst="cloudCallout">
            <a:avLst>
              <a:gd name="adj1" fmla="val -61552"/>
              <a:gd name="adj2" fmla="val -21955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yes … with experience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174171" y="4279625"/>
            <a:ext cx="3532583" cy="798481"/>
          </a:xfrm>
          <a:prstGeom prst="cloudCallout">
            <a:avLst>
              <a:gd name="adj1" fmla="val 52083"/>
              <a:gd name="adj2" fmla="val -5858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Do you know how to use the E-beam machine ?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566057" y="1871675"/>
            <a:ext cx="3517239" cy="781956"/>
          </a:xfrm>
          <a:prstGeom prst="cloudCallout">
            <a:avLst>
              <a:gd name="adj1" fmla="val 24536"/>
              <a:gd name="adj2" fmla="val -68301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Bibliography, description, bottlenecks, issues …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676058" y="1971498"/>
            <a:ext cx="4620341" cy="798481"/>
          </a:xfrm>
          <a:prstGeom prst="cloudCallout">
            <a:avLst>
              <a:gd name="adj1" fmla="val -34551"/>
              <a:gd name="adj2" fmla="val -75575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watch out for proximity effects, total surface, …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8120746" y="4581390"/>
            <a:ext cx="3227070" cy="798481"/>
          </a:xfrm>
          <a:prstGeom prst="cloudCallout">
            <a:avLst>
              <a:gd name="adj1" fmla="val -59277"/>
              <a:gd name="adj2" fmla="val 22144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sz="1600" dirty="0"/>
              <a:t>Do I know how to use dedicated machines !?!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E4E5B-D15F-4DFC-8041-CEB9B3DB1FEF}"/>
              </a:ext>
            </a:extLst>
          </p:cNvPr>
          <p:cNvSpPr txBox="1"/>
          <p:nvPr/>
        </p:nvSpPr>
        <p:spPr>
          <a:xfrm>
            <a:off x="11628674" y="128253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7636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8" grpId="0" animBg="1"/>
      <p:bldP spid="9" grpId="0" animBg="1"/>
      <p:bldP spid="10" grpId="0" animBg="1"/>
      <p:bldP spid="12" grpId="0" animBg="1"/>
      <p:bldP spid="16" grpId="0" animBg="1"/>
      <p:bldP spid="11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Recommendations: technology integration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0431" y="1253589"/>
            <a:ext cx="10471331" cy="4744056"/>
          </a:xfrm>
        </p:spPr>
        <p:txBody>
          <a:bodyPr wrap="square">
            <a:sp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chemeClr val="accent6"/>
              </a:buClr>
              <a:buNone/>
            </a:pPr>
            <a:r>
              <a:rPr lang="en-US" sz="2400" b="1" dirty="0"/>
              <a:t>Elements to take into account: </a:t>
            </a:r>
          </a:p>
          <a:p>
            <a:pPr marL="265113" indent="-265113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Sample : 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Conductor / insulator 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Sensitive to electrons 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Size / shape / fragility / surface roughness / flatness / available quantity for tests / price / …</a:t>
            </a:r>
          </a:p>
          <a:p>
            <a:pPr marL="265113" indent="-265113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ym typeface="Wingdings" pitchFamily="2" charset="2"/>
              </a:rPr>
              <a:t>Particular properties for the resist and/or sample specificity</a:t>
            </a:r>
            <a:r>
              <a:rPr lang="en-US" sz="2400" b="1" dirty="0"/>
              <a:t>: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>
                <a:sym typeface="Wingdings" pitchFamily="2" charset="2"/>
              </a:rPr>
              <a:t>Previous and next technological steps?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>
                <a:sym typeface="Wingdings" pitchFamily="2" charset="2"/>
              </a:rPr>
              <a:t>Sensitivity or resistance towards treatments: wet/dry etching, solubility, compatibility with metals, …</a:t>
            </a:r>
            <a:r>
              <a:rPr lang="en-US" sz="1800" i="1" dirty="0">
                <a:sym typeface="Wingdings" pitchFamily="2" charset="2"/>
              </a:rPr>
              <a:t> ? 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>
                <a:sym typeface="Wingdings" pitchFamily="2" charset="2"/>
              </a:rPr>
              <a:t>Positive or negative 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>
                <a:sym typeface="Wingdings" pitchFamily="2" charset="2"/>
              </a:rPr>
              <a:t>Final structure: bump or hole </a:t>
            </a:r>
            <a:r>
              <a:rPr lang="en-US" sz="1800" dirty="0"/>
              <a:t>? surface / density / size 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Etching or lift-off 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>
                <a:sym typeface="Wingdings" pitchFamily="2" charset="2"/>
              </a:rPr>
              <a:t>Resolution, thickness, dose, developer ?</a:t>
            </a:r>
          </a:p>
          <a:p>
            <a:pPr marL="630238" lvl="1" indent="-365125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SzPct val="120000"/>
              <a:buFont typeface="Wingdings" pitchFamily="2" charset="2"/>
              <a:buChar char="F"/>
            </a:pPr>
            <a:r>
              <a:rPr lang="en-US" sz="1800" dirty="0"/>
              <a:t>Easy to remove ?</a:t>
            </a:r>
          </a:p>
          <a:p>
            <a:pPr marL="265113" indent="-265113" algn="just">
              <a:lnSpc>
                <a:spcPct val="110000"/>
              </a:lnSpc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Alignment marks : overlay, « mix &amp; match 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D467BC-E84E-4BDC-B7B6-48571C10F8BE}"/>
              </a:ext>
            </a:extLst>
          </p:cNvPr>
          <p:cNvSpPr txBox="1"/>
          <p:nvPr/>
        </p:nvSpPr>
        <p:spPr>
          <a:xfrm>
            <a:off x="11641763" y="1088572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57938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377194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315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+mj-lt"/>
                <a:cs typeface="+mj-cs"/>
              </a:rPr>
              <a:t>Sum-up of SEM - EBL courses</a:t>
            </a:r>
            <a:endParaRPr lang="fr-FR" sz="3600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SEM:</a:t>
            </a:r>
          </a:p>
          <a:p>
            <a:pPr lvl="1"/>
            <a:r>
              <a:rPr lang="en-US" sz="1800" dirty="0"/>
              <a:t>Alignment and astigmatism routines:</a:t>
            </a:r>
          </a:p>
          <a:p>
            <a:pPr lvl="2"/>
            <a:r>
              <a:rPr lang="en-US" sz="1600" dirty="0"/>
              <a:t>Round shape beam (no astigmatism)</a:t>
            </a:r>
          </a:p>
          <a:p>
            <a:pPr lvl="2"/>
            <a:r>
              <a:rPr lang="en-US" sz="1600" dirty="0"/>
              <a:t>Minimum size (highest resolution) for the parameters used</a:t>
            </a:r>
          </a:p>
          <a:p>
            <a:pPr lvl="1">
              <a:buFont typeface="Wingdings" pitchFamily="2" charset="2"/>
              <a:buChar char="F"/>
            </a:pPr>
            <a:r>
              <a:rPr lang="en-US" sz="1800" dirty="0"/>
              <a:t>More and more simple:</a:t>
            </a:r>
          </a:p>
          <a:p>
            <a:pPr lvl="2">
              <a:buFont typeface="Wingdings" pitchFamily="2" charset="2"/>
              <a:buChar char="F"/>
            </a:pPr>
            <a:r>
              <a:rPr lang="en-US" sz="1600" dirty="0"/>
              <a:t>Automatic alignment</a:t>
            </a:r>
          </a:p>
          <a:p>
            <a:pPr lvl="2">
              <a:buFont typeface="Wingdings" pitchFamily="2" charset="2"/>
              <a:buChar char="F"/>
            </a:pPr>
            <a:r>
              <a:rPr lang="en-US" sz="1600" dirty="0"/>
              <a:t>Automatic adjustments</a:t>
            </a:r>
          </a:p>
          <a:p>
            <a:pPr lvl="1">
              <a:buFont typeface="Wingdings" pitchFamily="2" charset="2"/>
              <a:buChar char="F"/>
            </a:pPr>
            <a:r>
              <a:rPr lang="en-US" sz="1800" dirty="0"/>
              <a:t>Needs experience to choose the right parameters:</a:t>
            </a:r>
          </a:p>
          <a:p>
            <a:pPr lvl="2">
              <a:buFont typeface="Wingdings" pitchFamily="2" charset="2"/>
              <a:buChar char="F"/>
            </a:pPr>
            <a:r>
              <a:rPr lang="en-US" sz="1600" dirty="0"/>
              <a:t>Share informations</a:t>
            </a:r>
          </a:p>
          <a:p>
            <a:pPr lvl="2">
              <a:buFont typeface="Wingdings" pitchFamily="2" charset="2"/>
              <a:buChar char="F"/>
            </a:pPr>
            <a:r>
              <a:rPr lang="en-US" sz="1600" dirty="0"/>
              <a:t>Try new parameters set: your ability in alignment and astigmatism routines allow you to explore quickly different parameters</a:t>
            </a:r>
          </a:p>
          <a:p>
            <a:pPr lvl="1">
              <a:buFont typeface="Wingdings" pitchFamily="2" charset="2"/>
              <a:buChar char="F"/>
            </a:pPr>
            <a:r>
              <a:rPr lang="en-US" sz="1800" dirty="0"/>
              <a:t>Useful for EBL adjustments</a:t>
            </a:r>
          </a:p>
          <a:p>
            <a:r>
              <a:rPr lang="en-US" sz="2000" dirty="0"/>
              <a:t>EBL</a:t>
            </a:r>
            <a:endParaRPr lang="en-US" sz="2800" dirty="0"/>
          </a:p>
          <a:p>
            <a:pPr lvl="1"/>
            <a:r>
              <a:rPr lang="en-US" sz="1800" dirty="0"/>
              <a:t>Need of experience # need to practice &amp; share knowledges</a:t>
            </a:r>
          </a:p>
          <a:p>
            <a:pPr lvl="1"/>
            <a:r>
              <a:rPr lang="en-US" sz="1800" dirty="0"/>
              <a:t>Adjustments, calibrations, exposure, developing, characterization … it takes time to be confident</a:t>
            </a:r>
          </a:p>
          <a:p>
            <a:pPr lvl="1"/>
            <a:r>
              <a:rPr lang="en-US" sz="1800" dirty="0"/>
              <a:t>When facing issues you will learn why and how to overcome them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74D16-E579-40DE-9635-BBDA94A23A14}"/>
              </a:ext>
            </a:extLst>
          </p:cNvPr>
          <p:cNvSpPr txBox="1"/>
          <p:nvPr/>
        </p:nvSpPr>
        <p:spPr>
          <a:xfrm>
            <a:off x="11641763" y="1088572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122923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Sum-up manufacturers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601061"/>
            <a:ext cx="9953625" cy="4351338"/>
          </a:xfrm>
        </p:spPr>
        <p:txBody>
          <a:bodyPr>
            <a:normAutofit fontScale="92500" lnSpcReduction="20000"/>
          </a:bodyPr>
          <a:lstStyle/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b="1" dirty="0">
                <a:latin typeface="Arial"/>
                <a:hlinkClick r:id="rId2"/>
              </a:rPr>
              <a:t>Raith</a:t>
            </a:r>
            <a:endParaRPr kumimoji="1" lang="en-US" sz="2800" b="1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dirty="0" err="1">
                <a:latin typeface="Arial"/>
                <a:hlinkClick r:id="rId3"/>
              </a:rPr>
              <a:t>Jeol</a:t>
            </a:r>
            <a:endParaRPr kumimoji="1" lang="en-US" sz="28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dirty="0">
                <a:latin typeface="Arial"/>
              </a:rPr>
              <a:t>ELIONIX</a:t>
            </a: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dirty="0" err="1">
                <a:latin typeface="Arial"/>
                <a:hlinkClick r:id="rId4"/>
              </a:rPr>
              <a:t>Vistec</a:t>
            </a:r>
            <a:endParaRPr kumimoji="1" lang="en-US" sz="28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dirty="0">
                <a:latin typeface="Arial"/>
                <a:hlinkClick r:id="rId5"/>
              </a:rPr>
              <a:t>Advantest</a:t>
            </a:r>
            <a:endParaRPr kumimoji="1" lang="en-US" sz="28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fr-FR" sz="2800" dirty="0" err="1">
                <a:latin typeface="Arial"/>
                <a:hlinkClick r:id="rId6"/>
              </a:rPr>
              <a:t>Crestec</a:t>
            </a:r>
            <a:endParaRPr kumimoji="1" lang="fr-FR" sz="28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kumimoji="1" lang="en-US" sz="10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fr-FR" sz="2800" dirty="0" err="1">
                <a:latin typeface="Arial"/>
                <a:hlinkClick r:id="rId7"/>
              </a:rPr>
              <a:t>Nanobeam</a:t>
            </a:r>
            <a:endParaRPr kumimoji="1" lang="fr-FR" sz="28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kumimoji="1" lang="fr-FR" sz="10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dirty="0" err="1">
                <a:latin typeface="Arial"/>
                <a:hlinkClick r:id="rId8"/>
              </a:rPr>
              <a:t>Nabity</a:t>
            </a:r>
            <a:r>
              <a:rPr kumimoji="1" lang="en-US" sz="2800" dirty="0">
                <a:latin typeface="Arial"/>
                <a:hlinkClick r:id="rId8"/>
              </a:rPr>
              <a:t>: Nano Pattern Generation System</a:t>
            </a:r>
            <a:endParaRPr kumimoji="1" lang="en-US" sz="2800" dirty="0">
              <a:latin typeface="Arial"/>
            </a:endParaRPr>
          </a:p>
          <a:p>
            <a:pPr marL="357188" indent="-357188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kumimoji="1" lang="en-US" sz="2800" i="1" dirty="0">
                <a:latin typeface="Arial"/>
              </a:rPr>
              <a:t>Hitachi</a:t>
            </a:r>
          </a:p>
          <a:p>
            <a:pPr marL="0" indent="0">
              <a:buClr>
                <a:schemeClr val="accent6"/>
              </a:buClr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07B06-3586-4A92-ACEE-337450B039C3}"/>
              </a:ext>
            </a:extLst>
          </p:cNvPr>
          <p:cNvSpPr txBox="1"/>
          <p:nvPr/>
        </p:nvSpPr>
        <p:spPr>
          <a:xfrm>
            <a:off x="11641763" y="1088572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EBL: concrete practice</a:t>
            </a:r>
          </a:p>
        </p:txBody>
      </p:sp>
    </p:spTree>
    <p:extLst>
      <p:ext uri="{BB962C8B-B14F-4D97-AF65-F5344CB8AC3E}">
        <p14:creationId xmlns:p14="http://schemas.microsoft.com/office/powerpoint/2010/main" val="2701315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165744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Lithography … why electron beam ? </a:t>
            </a:r>
            <a:endParaRPr lang="fr-FR" sz="3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19223" y="1299309"/>
            <a:ext cx="9953625" cy="4772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rtlCol="0">
            <a:spAutoFit/>
          </a:bodyPr>
          <a:lstStyle/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Decrease diffraction # decrease wavelength</a:t>
            </a: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 err="1">
                <a:cs typeface="Arial" charset="0"/>
              </a:rPr>
              <a:t>λ</a:t>
            </a:r>
            <a:r>
              <a:rPr lang="en-US" sz="2000" baseline="-25000" dirty="0" err="1">
                <a:cs typeface="Arial" charset="0"/>
              </a:rPr>
              <a:t>electrons</a:t>
            </a:r>
            <a:r>
              <a:rPr lang="en-US" sz="2000" baseline="-25000" dirty="0">
                <a:cs typeface="Arial" charset="0"/>
              </a:rPr>
              <a:t> </a:t>
            </a:r>
            <a:r>
              <a:rPr lang="en-US" sz="2000" dirty="0">
                <a:cs typeface="Arial" charset="0"/>
              </a:rPr>
              <a:t>at 100keV = 0.0037nm</a:t>
            </a: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Simple to produce, simple to shape</a:t>
            </a: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Maskless (generally)</a:t>
            </a:r>
            <a:endParaRPr lang="en-US" sz="800" dirty="0">
              <a:cs typeface="Arial" charset="0"/>
            </a:endParaRPr>
          </a:p>
          <a:p>
            <a:pPr marL="457200" lvl="1" indent="0" algn="just" defTabSz="247650">
              <a:lnSpc>
                <a:spcPct val="120000"/>
              </a:lnSpc>
              <a:buClrTx/>
              <a:buNone/>
            </a:pPr>
            <a:r>
              <a:rPr lang="en-US" sz="2000" b="1" dirty="0">
                <a:cs typeface="Arial" charset="0"/>
              </a:rPr>
              <a:t>But …</a:t>
            </a:r>
            <a:endParaRPr lang="en-US" sz="600" b="1" dirty="0">
              <a:cs typeface="Arial" charset="0"/>
            </a:endParaRP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Under vacuum</a:t>
            </a: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Max. resolution few nanometers at 200kV (on bulk substrate)</a:t>
            </a:r>
            <a:endParaRPr lang="en-US" sz="800" dirty="0">
              <a:cs typeface="Arial" charset="0"/>
            </a:endParaRPr>
          </a:p>
          <a:p>
            <a:pPr marL="457200" lvl="1" indent="0" algn="just" defTabSz="247650">
              <a:lnSpc>
                <a:spcPct val="120000"/>
              </a:lnSpc>
              <a:buClrTx/>
              <a:buNone/>
            </a:pPr>
            <a:r>
              <a:rPr lang="en-US" sz="2000" b="1" dirty="0">
                <a:cs typeface="Arial" charset="0"/>
              </a:rPr>
              <a:t>Why a so big difference between λ and ultimate resolution ?</a:t>
            </a:r>
            <a:endParaRPr lang="en-US" sz="800" b="1" dirty="0">
              <a:cs typeface="Arial" charset="0"/>
            </a:endParaRP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Electrostatic repulsion</a:t>
            </a: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Lenses defects and aberrations</a:t>
            </a:r>
          </a:p>
          <a:p>
            <a:pPr lvl="1" algn="just" defTabSz="247650">
              <a:lnSpc>
                <a:spcPct val="12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Electrosensitive materials and their chemistry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FF68E-08FC-4BC2-89D3-7F610C05FADC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817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Competition at industry level: 20 years ago …</a:t>
            </a:r>
          </a:p>
        </p:txBody>
      </p:sp>
      <p:grpSp>
        <p:nvGrpSpPr>
          <p:cNvPr id="206" name="Group 186"/>
          <p:cNvGrpSpPr>
            <a:grpSpLocks/>
          </p:cNvGrpSpPr>
          <p:nvPr/>
        </p:nvGrpSpPr>
        <p:grpSpPr bwMode="auto">
          <a:xfrm>
            <a:off x="4964997" y="3699815"/>
            <a:ext cx="3997400" cy="374659"/>
            <a:chOff x="2189" y="1996"/>
            <a:chExt cx="2677" cy="236"/>
          </a:xfrm>
        </p:grpSpPr>
        <p:sp>
          <p:nvSpPr>
            <p:cNvPr id="207" name="Oval 187"/>
            <p:cNvSpPr>
              <a:spLocks noChangeArrowheads="1"/>
            </p:cNvSpPr>
            <p:nvPr/>
          </p:nvSpPr>
          <p:spPr bwMode="auto">
            <a:xfrm rot="19902315">
              <a:off x="2189" y="1996"/>
              <a:ext cx="2058" cy="236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208" name="Text Box 188"/>
            <p:cNvSpPr txBox="1">
              <a:spLocks noChangeArrowheads="1"/>
            </p:cNvSpPr>
            <p:nvPr/>
          </p:nvSpPr>
          <p:spPr bwMode="auto">
            <a:xfrm>
              <a:off x="3321" y="2016"/>
              <a:ext cx="1545" cy="194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b="1" dirty="0">
                  <a:latin typeface="Arial Narrow" pitchFamily="34" charset="0"/>
                </a:rPr>
                <a:t>ELECTRONS : SHAPED BEAM</a:t>
              </a:r>
            </a:p>
          </p:txBody>
        </p:sp>
      </p:grpSp>
      <p:grpSp>
        <p:nvGrpSpPr>
          <p:cNvPr id="209" name="Groupe 208"/>
          <p:cNvGrpSpPr/>
          <p:nvPr/>
        </p:nvGrpSpPr>
        <p:grpSpPr>
          <a:xfrm>
            <a:off x="1853762" y="1287407"/>
            <a:ext cx="8236022" cy="5079330"/>
            <a:chOff x="329762" y="908720"/>
            <a:chExt cx="8236022" cy="5079330"/>
          </a:xfrm>
        </p:grpSpPr>
        <p:sp>
          <p:nvSpPr>
            <p:cNvPr id="210" name="Text Box 160"/>
            <p:cNvSpPr txBox="1">
              <a:spLocks noChangeArrowheads="1"/>
            </p:cNvSpPr>
            <p:nvPr/>
          </p:nvSpPr>
          <p:spPr bwMode="auto">
            <a:xfrm>
              <a:off x="3358804" y="5692775"/>
              <a:ext cx="172172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>
                  <a:latin typeface="Arial Narrow" pitchFamily="34" charset="0"/>
                </a:rPr>
                <a:t>RESOLUTION - </a:t>
              </a:r>
              <a:r>
                <a:rPr lang="en-US" sz="1400">
                  <a:latin typeface="Arial Narrow" pitchFamily="34" charset="0"/>
                  <a:sym typeface="Symbol" pitchFamily="18" charset="2"/>
                </a:rPr>
                <a:t></a:t>
              </a:r>
              <a:r>
                <a:rPr lang="en-US" sz="1400">
                  <a:latin typeface="Arial Narrow" pitchFamily="34" charset="0"/>
                </a:rPr>
                <a:t>m</a:t>
              </a:r>
            </a:p>
          </p:txBody>
        </p:sp>
        <p:grpSp>
          <p:nvGrpSpPr>
            <p:cNvPr id="211" name="Groupe 210"/>
            <p:cNvGrpSpPr/>
            <p:nvPr/>
          </p:nvGrpSpPr>
          <p:grpSpPr>
            <a:xfrm>
              <a:off x="329762" y="908720"/>
              <a:ext cx="8236022" cy="4777561"/>
              <a:chOff x="329762" y="954088"/>
              <a:chExt cx="8236022" cy="4777561"/>
            </a:xfrm>
          </p:grpSpPr>
          <p:grpSp>
            <p:nvGrpSpPr>
              <p:cNvPr id="212" name="Group 190"/>
              <p:cNvGrpSpPr>
                <a:grpSpLocks/>
              </p:cNvGrpSpPr>
              <p:nvPr/>
            </p:nvGrpSpPr>
            <p:grpSpPr bwMode="auto">
              <a:xfrm>
                <a:off x="7269153" y="4335467"/>
                <a:ext cx="1279525" cy="461963"/>
                <a:chOff x="4830" y="2731"/>
                <a:chExt cx="806" cy="291"/>
              </a:xfrm>
            </p:grpSpPr>
            <p:sp>
              <p:nvSpPr>
                <p:cNvPr id="373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4830" y="2746"/>
                  <a:ext cx="136" cy="136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fr-FR" sz="1000">
                    <a:latin typeface="Arial Narrow" pitchFamily="34" charset="0"/>
                  </a:endParaRPr>
                </a:p>
              </p:txBody>
            </p:sp>
            <p:sp>
              <p:nvSpPr>
                <p:cNvPr id="374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5036" y="2731"/>
                  <a:ext cx="60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</a:rPr>
                    <a:t>MASS PRODUCTION</a:t>
                  </a:r>
                </a:p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  <a:sym typeface="Wingdings" pitchFamily="2" charset="2"/>
                    </a:rPr>
                    <a:t> </a:t>
                  </a:r>
                  <a:r>
                    <a:rPr lang="en-US" sz="800" dirty="0">
                      <a:latin typeface="Arial Narrow" pitchFamily="34" charset="0"/>
                    </a:rPr>
                    <a:t>NEED MASK</a:t>
                  </a:r>
                </a:p>
              </p:txBody>
            </p:sp>
          </p:grpSp>
          <p:sp>
            <p:nvSpPr>
              <p:cNvPr id="213" name="Line 2"/>
              <p:cNvSpPr>
                <a:spLocks noChangeShapeType="1"/>
              </p:cNvSpPr>
              <p:nvPr/>
            </p:nvSpPr>
            <p:spPr bwMode="auto">
              <a:xfrm>
                <a:off x="2736117" y="1057275"/>
                <a:ext cx="1493" cy="4322763"/>
              </a:xfrm>
              <a:prstGeom prst="lin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4" name="Line 3"/>
              <p:cNvSpPr>
                <a:spLocks noChangeShapeType="1"/>
              </p:cNvSpPr>
              <p:nvPr/>
            </p:nvSpPr>
            <p:spPr bwMode="auto">
              <a:xfrm>
                <a:off x="4196520" y="1057275"/>
                <a:ext cx="1493" cy="4322763"/>
              </a:xfrm>
              <a:prstGeom prst="lin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5" name="Line 4"/>
              <p:cNvSpPr>
                <a:spLocks noChangeShapeType="1"/>
              </p:cNvSpPr>
              <p:nvPr/>
            </p:nvSpPr>
            <p:spPr bwMode="auto">
              <a:xfrm>
                <a:off x="5667376" y="1057275"/>
                <a:ext cx="1494" cy="4322763"/>
              </a:xfrm>
              <a:prstGeom prst="lin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6" name="Rectangle 5"/>
              <p:cNvSpPr>
                <a:spLocks noChangeArrowheads="1"/>
              </p:cNvSpPr>
              <p:nvPr/>
            </p:nvSpPr>
            <p:spPr bwMode="auto">
              <a:xfrm>
                <a:off x="1265260" y="1057275"/>
                <a:ext cx="5862519" cy="43227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7" name="Line 8"/>
              <p:cNvSpPr>
                <a:spLocks noChangeShapeType="1"/>
              </p:cNvSpPr>
              <p:nvPr/>
            </p:nvSpPr>
            <p:spPr bwMode="auto">
              <a:xfrm flipV="1">
                <a:off x="1707264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8" name="Line 9"/>
              <p:cNvSpPr>
                <a:spLocks noChangeShapeType="1"/>
              </p:cNvSpPr>
              <p:nvPr/>
            </p:nvSpPr>
            <p:spPr bwMode="auto">
              <a:xfrm flipV="1">
                <a:off x="1265260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9" name="Line 11"/>
              <p:cNvSpPr>
                <a:spLocks noChangeShapeType="1"/>
              </p:cNvSpPr>
              <p:nvPr/>
            </p:nvSpPr>
            <p:spPr bwMode="auto">
              <a:xfrm>
                <a:off x="1265260" y="1057275"/>
                <a:ext cx="1494" cy="4322763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0" name="Line 12"/>
              <p:cNvSpPr>
                <a:spLocks noChangeShapeType="1"/>
              </p:cNvSpPr>
              <p:nvPr/>
            </p:nvSpPr>
            <p:spPr bwMode="auto">
              <a:xfrm>
                <a:off x="1212997" y="53800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1" name="Line 13"/>
              <p:cNvSpPr>
                <a:spLocks noChangeShapeType="1"/>
              </p:cNvSpPr>
              <p:nvPr/>
            </p:nvSpPr>
            <p:spPr bwMode="auto">
              <a:xfrm>
                <a:off x="1212997" y="52339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2" name="Line 14"/>
              <p:cNvSpPr>
                <a:spLocks noChangeShapeType="1"/>
              </p:cNvSpPr>
              <p:nvPr/>
            </p:nvSpPr>
            <p:spPr bwMode="auto">
              <a:xfrm>
                <a:off x="1212997" y="51514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3" name="Line 15"/>
              <p:cNvSpPr>
                <a:spLocks noChangeShapeType="1"/>
              </p:cNvSpPr>
              <p:nvPr/>
            </p:nvSpPr>
            <p:spPr bwMode="auto">
              <a:xfrm>
                <a:off x="1212997" y="50895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4" name="Line 16"/>
              <p:cNvSpPr>
                <a:spLocks noChangeShapeType="1"/>
              </p:cNvSpPr>
              <p:nvPr/>
            </p:nvSpPr>
            <p:spPr bwMode="auto">
              <a:xfrm>
                <a:off x="1212997" y="50419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5" name="Line 17"/>
              <p:cNvSpPr>
                <a:spLocks noChangeShapeType="1"/>
              </p:cNvSpPr>
              <p:nvPr/>
            </p:nvSpPr>
            <p:spPr bwMode="auto">
              <a:xfrm>
                <a:off x="1212997" y="50069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6" name="Line 18"/>
              <p:cNvSpPr>
                <a:spLocks noChangeShapeType="1"/>
              </p:cNvSpPr>
              <p:nvPr/>
            </p:nvSpPr>
            <p:spPr bwMode="auto">
              <a:xfrm>
                <a:off x="1212997" y="49720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7" name="Line 19"/>
              <p:cNvSpPr>
                <a:spLocks noChangeShapeType="1"/>
              </p:cNvSpPr>
              <p:nvPr/>
            </p:nvSpPr>
            <p:spPr bwMode="auto">
              <a:xfrm>
                <a:off x="1212997" y="49450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8" name="Line 20"/>
              <p:cNvSpPr>
                <a:spLocks noChangeShapeType="1"/>
              </p:cNvSpPr>
              <p:nvPr/>
            </p:nvSpPr>
            <p:spPr bwMode="auto">
              <a:xfrm>
                <a:off x="1212997" y="49244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9" name="Line 21"/>
              <p:cNvSpPr>
                <a:spLocks noChangeShapeType="1"/>
              </p:cNvSpPr>
              <p:nvPr/>
            </p:nvSpPr>
            <p:spPr bwMode="auto">
              <a:xfrm>
                <a:off x="1212997" y="48974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0" name="Line 22"/>
              <p:cNvSpPr>
                <a:spLocks noChangeShapeType="1"/>
              </p:cNvSpPr>
              <p:nvPr/>
            </p:nvSpPr>
            <p:spPr bwMode="auto">
              <a:xfrm>
                <a:off x="1212997" y="47513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1" name="Line 23"/>
              <p:cNvSpPr>
                <a:spLocks noChangeShapeType="1"/>
              </p:cNvSpPr>
              <p:nvPr/>
            </p:nvSpPr>
            <p:spPr bwMode="auto">
              <a:xfrm>
                <a:off x="1212997" y="46688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2" name="Line 24"/>
              <p:cNvSpPr>
                <a:spLocks noChangeShapeType="1"/>
              </p:cNvSpPr>
              <p:nvPr/>
            </p:nvSpPr>
            <p:spPr bwMode="auto">
              <a:xfrm>
                <a:off x="1212997" y="46069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3" name="Line 25"/>
              <p:cNvSpPr>
                <a:spLocks noChangeShapeType="1"/>
              </p:cNvSpPr>
              <p:nvPr/>
            </p:nvSpPr>
            <p:spPr bwMode="auto">
              <a:xfrm>
                <a:off x="1212997" y="45656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4" name="Line 26"/>
              <p:cNvSpPr>
                <a:spLocks noChangeShapeType="1"/>
              </p:cNvSpPr>
              <p:nvPr/>
            </p:nvSpPr>
            <p:spPr bwMode="auto">
              <a:xfrm>
                <a:off x="1212997" y="45243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5" name="Line 27"/>
              <p:cNvSpPr>
                <a:spLocks noChangeShapeType="1"/>
              </p:cNvSpPr>
              <p:nvPr/>
            </p:nvSpPr>
            <p:spPr bwMode="auto">
              <a:xfrm>
                <a:off x="1212997" y="44894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6" name="Line 28"/>
              <p:cNvSpPr>
                <a:spLocks noChangeShapeType="1"/>
              </p:cNvSpPr>
              <p:nvPr/>
            </p:nvSpPr>
            <p:spPr bwMode="auto">
              <a:xfrm>
                <a:off x="1212997" y="44624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7" name="Line 29"/>
              <p:cNvSpPr>
                <a:spLocks noChangeShapeType="1"/>
              </p:cNvSpPr>
              <p:nvPr/>
            </p:nvSpPr>
            <p:spPr bwMode="auto">
              <a:xfrm>
                <a:off x="1212997" y="44418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8" name="Line 30"/>
              <p:cNvSpPr>
                <a:spLocks noChangeShapeType="1"/>
              </p:cNvSpPr>
              <p:nvPr/>
            </p:nvSpPr>
            <p:spPr bwMode="auto">
              <a:xfrm>
                <a:off x="1212997" y="44211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9" name="Line 31"/>
              <p:cNvSpPr>
                <a:spLocks noChangeShapeType="1"/>
              </p:cNvSpPr>
              <p:nvPr/>
            </p:nvSpPr>
            <p:spPr bwMode="auto">
              <a:xfrm>
                <a:off x="1212997" y="42767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0" name="Line 32"/>
              <p:cNvSpPr>
                <a:spLocks noChangeShapeType="1"/>
              </p:cNvSpPr>
              <p:nvPr/>
            </p:nvSpPr>
            <p:spPr bwMode="auto">
              <a:xfrm>
                <a:off x="1212997" y="41862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1" name="Line 33"/>
              <p:cNvSpPr>
                <a:spLocks noChangeShapeType="1"/>
              </p:cNvSpPr>
              <p:nvPr/>
            </p:nvSpPr>
            <p:spPr bwMode="auto">
              <a:xfrm>
                <a:off x="1212997" y="41322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2" name="Line 34"/>
              <p:cNvSpPr>
                <a:spLocks noChangeShapeType="1"/>
              </p:cNvSpPr>
              <p:nvPr/>
            </p:nvSpPr>
            <p:spPr bwMode="auto">
              <a:xfrm>
                <a:off x="1212997" y="40830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3" name="Line 35"/>
              <p:cNvSpPr>
                <a:spLocks noChangeShapeType="1"/>
              </p:cNvSpPr>
              <p:nvPr/>
            </p:nvSpPr>
            <p:spPr bwMode="auto">
              <a:xfrm>
                <a:off x="1212997" y="40417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4" name="Line 36"/>
              <p:cNvSpPr>
                <a:spLocks noChangeShapeType="1"/>
              </p:cNvSpPr>
              <p:nvPr/>
            </p:nvSpPr>
            <p:spPr bwMode="auto">
              <a:xfrm>
                <a:off x="1212997" y="40147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5" name="Line 37"/>
              <p:cNvSpPr>
                <a:spLocks noChangeShapeType="1"/>
              </p:cNvSpPr>
              <p:nvPr/>
            </p:nvSpPr>
            <p:spPr bwMode="auto">
              <a:xfrm>
                <a:off x="1212997" y="39878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6" name="Line 38"/>
              <p:cNvSpPr>
                <a:spLocks noChangeShapeType="1"/>
              </p:cNvSpPr>
              <p:nvPr/>
            </p:nvSpPr>
            <p:spPr bwMode="auto">
              <a:xfrm>
                <a:off x="1212997" y="39592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7" name="Line 39"/>
              <p:cNvSpPr>
                <a:spLocks noChangeShapeType="1"/>
              </p:cNvSpPr>
              <p:nvPr/>
            </p:nvSpPr>
            <p:spPr bwMode="auto">
              <a:xfrm>
                <a:off x="1212997" y="39385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8" name="Line 40"/>
              <p:cNvSpPr>
                <a:spLocks noChangeShapeType="1"/>
              </p:cNvSpPr>
              <p:nvPr/>
            </p:nvSpPr>
            <p:spPr bwMode="auto">
              <a:xfrm>
                <a:off x="1212997" y="37941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9" name="Line 41"/>
              <p:cNvSpPr>
                <a:spLocks noChangeShapeType="1"/>
              </p:cNvSpPr>
              <p:nvPr/>
            </p:nvSpPr>
            <p:spPr bwMode="auto">
              <a:xfrm>
                <a:off x="1212997" y="37115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0" name="Line 42"/>
              <p:cNvSpPr>
                <a:spLocks noChangeShapeType="1"/>
              </p:cNvSpPr>
              <p:nvPr/>
            </p:nvSpPr>
            <p:spPr bwMode="auto">
              <a:xfrm>
                <a:off x="1212997" y="36496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1" name="Line 43"/>
              <p:cNvSpPr>
                <a:spLocks noChangeShapeType="1"/>
              </p:cNvSpPr>
              <p:nvPr/>
            </p:nvSpPr>
            <p:spPr bwMode="auto">
              <a:xfrm>
                <a:off x="1212997" y="36004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2" name="Line 44"/>
              <p:cNvSpPr>
                <a:spLocks noChangeShapeType="1"/>
              </p:cNvSpPr>
              <p:nvPr/>
            </p:nvSpPr>
            <p:spPr bwMode="auto">
              <a:xfrm>
                <a:off x="1212997" y="35671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3" name="Line 45"/>
              <p:cNvSpPr>
                <a:spLocks noChangeShapeType="1"/>
              </p:cNvSpPr>
              <p:nvPr/>
            </p:nvSpPr>
            <p:spPr bwMode="auto">
              <a:xfrm>
                <a:off x="1212997" y="35321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4" name="Line 46"/>
              <p:cNvSpPr>
                <a:spLocks noChangeShapeType="1"/>
              </p:cNvSpPr>
              <p:nvPr/>
            </p:nvSpPr>
            <p:spPr bwMode="auto">
              <a:xfrm>
                <a:off x="1212997" y="35052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5" name="Line 47"/>
              <p:cNvSpPr>
                <a:spLocks noChangeShapeType="1"/>
              </p:cNvSpPr>
              <p:nvPr/>
            </p:nvSpPr>
            <p:spPr bwMode="auto">
              <a:xfrm>
                <a:off x="1212997" y="34845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6" name="Line 48"/>
              <p:cNvSpPr>
                <a:spLocks noChangeShapeType="1"/>
              </p:cNvSpPr>
              <p:nvPr/>
            </p:nvSpPr>
            <p:spPr bwMode="auto">
              <a:xfrm>
                <a:off x="1212997" y="34559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7" name="Line 49"/>
              <p:cNvSpPr>
                <a:spLocks noChangeShapeType="1"/>
              </p:cNvSpPr>
              <p:nvPr/>
            </p:nvSpPr>
            <p:spPr bwMode="auto">
              <a:xfrm>
                <a:off x="1212997" y="33115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8" name="Line 50"/>
              <p:cNvSpPr>
                <a:spLocks noChangeShapeType="1"/>
              </p:cNvSpPr>
              <p:nvPr/>
            </p:nvSpPr>
            <p:spPr bwMode="auto">
              <a:xfrm>
                <a:off x="1212997" y="32289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9" name="Line 51"/>
              <p:cNvSpPr>
                <a:spLocks noChangeShapeType="1"/>
              </p:cNvSpPr>
              <p:nvPr/>
            </p:nvSpPr>
            <p:spPr bwMode="auto">
              <a:xfrm>
                <a:off x="1212997" y="31670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0" name="Line 52"/>
              <p:cNvSpPr>
                <a:spLocks noChangeShapeType="1"/>
              </p:cNvSpPr>
              <p:nvPr/>
            </p:nvSpPr>
            <p:spPr bwMode="auto">
              <a:xfrm>
                <a:off x="1212997" y="31257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1" name="Line 53"/>
              <p:cNvSpPr>
                <a:spLocks noChangeShapeType="1"/>
              </p:cNvSpPr>
              <p:nvPr/>
            </p:nvSpPr>
            <p:spPr bwMode="auto">
              <a:xfrm>
                <a:off x="1212997" y="30845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2" name="Line 54"/>
              <p:cNvSpPr>
                <a:spLocks noChangeShapeType="1"/>
              </p:cNvSpPr>
              <p:nvPr/>
            </p:nvSpPr>
            <p:spPr bwMode="auto">
              <a:xfrm>
                <a:off x="1212997" y="30495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3" name="Line 55"/>
              <p:cNvSpPr>
                <a:spLocks noChangeShapeType="1"/>
              </p:cNvSpPr>
              <p:nvPr/>
            </p:nvSpPr>
            <p:spPr bwMode="auto">
              <a:xfrm>
                <a:off x="1212997" y="30226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4" name="Line 56"/>
              <p:cNvSpPr>
                <a:spLocks noChangeShapeType="1"/>
              </p:cNvSpPr>
              <p:nvPr/>
            </p:nvSpPr>
            <p:spPr bwMode="auto">
              <a:xfrm>
                <a:off x="1212997" y="30019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5" name="Line 57"/>
              <p:cNvSpPr>
                <a:spLocks noChangeShapeType="1"/>
              </p:cNvSpPr>
              <p:nvPr/>
            </p:nvSpPr>
            <p:spPr bwMode="auto">
              <a:xfrm>
                <a:off x="1212997" y="29813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6" name="Line 58"/>
              <p:cNvSpPr>
                <a:spLocks noChangeShapeType="1"/>
              </p:cNvSpPr>
              <p:nvPr/>
            </p:nvSpPr>
            <p:spPr bwMode="auto">
              <a:xfrm>
                <a:off x="1212997" y="28352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7" name="Line 59"/>
              <p:cNvSpPr>
                <a:spLocks noChangeShapeType="1"/>
              </p:cNvSpPr>
              <p:nvPr/>
            </p:nvSpPr>
            <p:spPr bwMode="auto">
              <a:xfrm>
                <a:off x="1212997" y="27463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8" name="Line 60"/>
              <p:cNvSpPr>
                <a:spLocks noChangeShapeType="1"/>
              </p:cNvSpPr>
              <p:nvPr/>
            </p:nvSpPr>
            <p:spPr bwMode="auto">
              <a:xfrm>
                <a:off x="1212997" y="26908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9" name="Line 61"/>
              <p:cNvSpPr>
                <a:spLocks noChangeShapeType="1"/>
              </p:cNvSpPr>
              <p:nvPr/>
            </p:nvSpPr>
            <p:spPr bwMode="auto">
              <a:xfrm>
                <a:off x="1212997" y="26431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0" name="Line 62"/>
              <p:cNvSpPr>
                <a:spLocks noChangeShapeType="1"/>
              </p:cNvSpPr>
              <p:nvPr/>
            </p:nvSpPr>
            <p:spPr bwMode="auto">
              <a:xfrm>
                <a:off x="1212997" y="26019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1" name="Line 63"/>
              <p:cNvSpPr>
                <a:spLocks noChangeShapeType="1"/>
              </p:cNvSpPr>
              <p:nvPr/>
            </p:nvSpPr>
            <p:spPr bwMode="auto">
              <a:xfrm>
                <a:off x="1212997" y="25733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2" name="Line 64"/>
              <p:cNvSpPr>
                <a:spLocks noChangeShapeType="1"/>
              </p:cNvSpPr>
              <p:nvPr/>
            </p:nvSpPr>
            <p:spPr bwMode="auto">
              <a:xfrm>
                <a:off x="1212997" y="25463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3" name="Line 65"/>
              <p:cNvSpPr>
                <a:spLocks noChangeShapeType="1"/>
              </p:cNvSpPr>
              <p:nvPr/>
            </p:nvSpPr>
            <p:spPr bwMode="auto">
              <a:xfrm>
                <a:off x="1212997" y="25193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4" name="Line 66"/>
              <p:cNvSpPr>
                <a:spLocks noChangeShapeType="1"/>
              </p:cNvSpPr>
              <p:nvPr/>
            </p:nvSpPr>
            <p:spPr bwMode="auto">
              <a:xfrm>
                <a:off x="1212997" y="24987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5" name="Line 67"/>
              <p:cNvSpPr>
                <a:spLocks noChangeShapeType="1"/>
              </p:cNvSpPr>
              <p:nvPr/>
            </p:nvSpPr>
            <p:spPr bwMode="auto">
              <a:xfrm>
                <a:off x="1212997" y="23526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6" name="Line 68"/>
              <p:cNvSpPr>
                <a:spLocks noChangeShapeType="1"/>
              </p:cNvSpPr>
              <p:nvPr/>
            </p:nvSpPr>
            <p:spPr bwMode="auto">
              <a:xfrm>
                <a:off x="1212997" y="22701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7" name="Line 69"/>
              <p:cNvSpPr>
                <a:spLocks noChangeShapeType="1"/>
              </p:cNvSpPr>
              <p:nvPr/>
            </p:nvSpPr>
            <p:spPr bwMode="auto">
              <a:xfrm>
                <a:off x="1212997" y="22082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8" name="Line 70"/>
              <p:cNvSpPr>
                <a:spLocks noChangeShapeType="1"/>
              </p:cNvSpPr>
              <p:nvPr/>
            </p:nvSpPr>
            <p:spPr bwMode="auto">
              <a:xfrm>
                <a:off x="1212997" y="21605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9" name="Line 71"/>
              <p:cNvSpPr>
                <a:spLocks noChangeShapeType="1"/>
              </p:cNvSpPr>
              <p:nvPr/>
            </p:nvSpPr>
            <p:spPr bwMode="auto">
              <a:xfrm>
                <a:off x="1212997" y="21256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0" name="Line 72"/>
              <p:cNvSpPr>
                <a:spLocks noChangeShapeType="1"/>
              </p:cNvSpPr>
              <p:nvPr/>
            </p:nvSpPr>
            <p:spPr bwMode="auto">
              <a:xfrm>
                <a:off x="1212997" y="20907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1" name="Line 73"/>
              <p:cNvSpPr>
                <a:spLocks noChangeShapeType="1"/>
              </p:cNvSpPr>
              <p:nvPr/>
            </p:nvSpPr>
            <p:spPr bwMode="auto">
              <a:xfrm>
                <a:off x="1212997" y="20637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2" name="Line 74"/>
              <p:cNvSpPr>
                <a:spLocks noChangeShapeType="1"/>
              </p:cNvSpPr>
              <p:nvPr/>
            </p:nvSpPr>
            <p:spPr bwMode="auto">
              <a:xfrm>
                <a:off x="1212997" y="20431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3" name="Line 75"/>
              <p:cNvSpPr>
                <a:spLocks noChangeShapeType="1"/>
              </p:cNvSpPr>
              <p:nvPr/>
            </p:nvSpPr>
            <p:spPr bwMode="auto">
              <a:xfrm>
                <a:off x="1212997" y="20161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4" name="Line 76"/>
              <p:cNvSpPr>
                <a:spLocks noChangeShapeType="1"/>
              </p:cNvSpPr>
              <p:nvPr/>
            </p:nvSpPr>
            <p:spPr bwMode="auto">
              <a:xfrm>
                <a:off x="1212997" y="18700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5" name="Line 77"/>
              <p:cNvSpPr>
                <a:spLocks noChangeShapeType="1"/>
              </p:cNvSpPr>
              <p:nvPr/>
            </p:nvSpPr>
            <p:spPr bwMode="auto">
              <a:xfrm>
                <a:off x="1212997" y="17875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6" name="Line 78"/>
              <p:cNvSpPr>
                <a:spLocks noChangeShapeType="1"/>
              </p:cNvSpPr>
              <p:nvPr/>
            </p:nvSpPr>
            <p:spPr bwMode="auto">
              <a:xfrm>
                <a:off x="1212997" y="17256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7" name="Line 79"/>
              <p:cNvSpPr>
                <a:spLocks noChangeShapeType="1"/>
              </p:cNvSpPr>
              <p:nvPr/>
            </p:nvSpPr>
            <p:spPr bwMode="auto">
              <a:xfrm>
                <a:off x="1212997" y="16843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8" name="Line 80"/>
              <p:cNvSpPr>
                <a:spLocks noChangeShapeType="1"/>
              </p:cNvSpPr>
              <p:nvPr/>
            </p:nvSpPr>
            <p:spPr bwMode="auto">
              <a:xfrm>
                <a:off x="1212997" y="16430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9" name="Line 81"/>
              <p:cNvSpPr>
                <a:spLocks noChangeShapeType="1"/>
              </p:cNvSpPr>
              <p:nvPr/>
            </p:nvSpPr>
            <p:spPr bwMode="auto">
              <a:xfrm>
                <a:off x="1212997" y="16081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0" name="Line 82"/>
              <p:cNvSpPr>
                <a:spLocks noChangeShapeType="1"/>
              </p:cNvSpPr>
              <p:nvPr/>
            </p:nvSpPr>
            <p:spPr bwMode="auto">
              <a:xfrm>
                <a:off x="1212997" y="15811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1" name="Line 83"/>
              <p:cNvSpPr>
                <a:spLocks noChangeShapeType="1"/>
              </p:cNvSpPr>
              <p:nvPr/>
            </p:nvSpPr>
            <p:spPr bwMode="auto">
              <a:xfrm>
                <a:off x="1212997" y="15605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2" name="Line 84"/>
              <p:cNvSpPr>
                <a:spLocks noChangeShapeType="1"/>
              </p:cNvSpPr>
              <p:nvPr/>
            </p:nvSpPr>
            <p:spPr bwMode="auto">
              <a:xfrm>
                <a:off x="1212997" y="15398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3" name="Line 85"/>
              <p:cNvSpPr>
                <a:spLocks noChangeShapeType="1"/>
              </p:cNvSpPr>
              <p:nvPr/>
            </p:nvSpPr>
            <p:spPr bwMode="auto">
              <a:xfrm>
                <a:off x="1212997" y="13954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4" name="Line 86"/>
              <p:cNvSpPr>
                <a:spLocks noChangeShapeType="1"/>
              </p:cNvSpPr>
              <p:nvPr/>
            </p:nvSpPr>
            <p:spPr bwMode="auto">
              <a:xfrm>
                <a:off x="1212997" y="13049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5" name="Line 87"/>
              <p:cNvSpPr>
                <a:spLocks noChangeShapeType="1"/>
              </p:cNvSpPr>
              <p:nvPr/>
            </p:nvSpPr>
            <p:spPr bwMode="auto">
              <a:xfrm>
                <a:off x="1212997" y="12509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6" name="Line 88"/>
              <p:cNvSpPr>
                <a:spLocks noChangeShapeType="1"/>
              </p:cNvSpPr>
              <p:nvPr/>
            </p:nvSpPr>
            <p:spPr bwMode="auto">
              <a:xfrm>
                <a:off x="1212997" y="12017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7" name="Line 89"/>
              <p:cNvSpPr>
                <a:spLocks noChangeShapeType="1"/>
              </p:cNvSpPr>
              <p:nvPr/>
            </p:nvSpPr>
            <p:spPr bwMode="auto">
              <a:xfrm>
                <a:off x="1212997" y="11604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8" name="Line 90"/>
              <p:cNvSpPr>
                <a:spLocks noChangeShapeType="1"/>
              </p:cNvSpPr>
              <p:nvPr/>
            </p:nvSpPr>
            <p:spPr bwMode="auto">
              <a:xfrm>
                <a:off x="1212997" y="11334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9" name="Line 91"/>
              <p:cNvSpPr>
                <a:spLocks noChangeShapeType="1"/>
              </p:cNvSpPr>
              <p:nvPr/>
            </p:nvSpPr>
            <p:spPr bwMode="auto">
              <a:xfrm>
                <a:off x="1212997" y="11064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0" name="Line 92"/>
              <p:cNvSpPr>
                <a:spLocks noChangeShapeType="1"/>
              </p:cNvSpPr>
              <p:nvPr/>
            </p:nvSpPr>
            <p:spPr bwMode="auto">
              <a:xfrm>
                <a:off x="1212997" y="10779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1" name="Line 93"/>
              <p:cNvSpPr>
                <a:spLocks noChangeShapeType="1"/>
              </p:cNvSpPr>
              <p:nvPr/>
            </p:nvSpPr>
            <p:spPr bwMode="auto">
              <a:xfrm>
                <a:off x="1212997" y="10572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2" name="Line 94"/>
              <p:cNvSpPr>
                <a:spLocks noChangeShapeType="1"/>
              </p:cNvSpPr>
              <p:nvPr/>
            </p:nvSpPr>
            <p:spPr bwMode="auto">
              <a:xfrm>
                <a:off x="1192091" y="538003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3" name="Line 95"/>
              <p:cNvSpPr>
                <a:spLocks noChangeShapeType="1"/>
              </p:cNvSpPr>
              <p:nvPr/>
            </p:nvSpPr>
            <p:spPr bwMode="auto">
              <a:xfrm>
                <a:off x="1192091" y="489743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4" name="Line 96"/>
              <p:cNvSpPr>
                <a:spLocks noChangeShapeType="1"/>
              </p:cNvSpPr>
              <p:nvPr/>
            </p:nvSpPr>
            <p:spPr bwMode="auto">
              <a:xfrm>
                <a:off x="1192091" y="442118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5" name="Line 97"/>
              <p:cNvSpPr>
                <a:spLocks noChangeShapeType="1"/>
              </p:cNvSpPr>
              <p:nvPr/>
            </p:nvSpPr>
            <p:spPr bwMode="auto">
              <a:xfrm>
                <a:off x="1192091" y="393858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6" name="Line 98"/>
              <p:cNvSpPr>
                <a:spLocks noChangeShapeType="1"/>
              </p:cNvSpPr>
              <p:nvPr/>
            </p:nvSpPr>
            <p:spPr bwMode="auto">
              <a:xfrm>
                <a:off x="1192091" y="345598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7" name="Line 99"/>
              <p:cNvSpPr>
                <a:spLocks noChangeShapeType="1"/>
              </p:cNvSpPr>
              <p:nvPr/>
            </p:nvSpPr>
            <p:spPr bwMode="auto">
              <a:xfrm>
                <a:off x="1192091" y="298132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8" name="Line 100"/>
              <p:cNvSpPr>
                <a:spLocks noChangeShapeType="1"/>
              </p:cNvSpPr>
              <p:nvPr/>
            </p:nvSpPr>
            <p:spPr bwMode="auto">
              <a:xfrm>
                <a:off x="1192091" y="249872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9" name="Line 101"/>
              <p:cNvSpPr>
                <a:spLocks noChangeShapeType="1"/>
              </p:cNvSpPr>
              <p:nvPr/>
            </p:nvSpPr>
            <p:spPr bwMode="auto">
              <a:xfrm>
                <a:off x="1192091" y="201612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0" name="Line 102"/>
              <p:cNvSpPr>
                <a:spLocks noChangeShapeType="1"/>
              </p:cNvSpPr>
              <p:nvPr/>
            </p:nvSpPr>
            <p:spPr bwMode="auto">
              <a:xfrm>
                <a:off x="1192091" y="153987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1" name="Line 103"/>
              <p:cNvSpPr>
                <a:spLocks noChangeShapeType="1"/>
              </p:cNvSpPr>
              <p:nvPr/>
            </p:nvSpPr>
            <p:spPr bwMode="auto">
              <a:xfrm>
                <a:off x="1192091" y="105727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2" name="Line 104"/>
              <p:cNvSpPr>
                <a:spLocks noChangeShapeType="1"/>
              </p:cNvSpPr>
              <p:nvPr/>
            </p:nvSpPr>
            <p:spPr bwMode="auto">
              <a:xfrm>
                <a:off x="1265260" y="5380038"/>
                <a:ext cx="586251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3" name="Line 105"/>
              <p:cNvSpPr>
                <a:spLocks noChangeShapeType="1"/>
              </p:cNvSpPr>
              <p:nvPr/>
            </p:nvSpPr>
            <p:spPr bwMode="auto">
              <a:xfrm flipV="1">
                <a:off x="197007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4" name="Line 106"/>
              <p:cNvSpPr>
                <a:spLocks noChangeShapeType="1"/>
              </p:cNvSpPr>
              <p:nvPr/>
            </p:nvSpPr>
            <p:spPr bwMode="auto">
              <a:xfrm flipV="1">
                <a:off x="2147774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5" name="Line 107"/>
              <p:cNvSpPr>
                <a:spLocks noChangeShapeType="1"/>
              </p:cNvSpPr>
              <p:nvPr/>
            </p:nvSpPr>
            <p:spPr bwMode="auto">
              <a:xfrm flipV="1">
                <a:off x="229560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6" name="Line 108"/>
              <p:cNvSpPr>
                <a:spLocks noChangeShapeType="1"/>
              </p:cNvSpPr>
              <p:nvPr/>
            </p:nvSpPr>
            <p:spPr bwMode="auto">
              <a:xfrm flipV="1">
                <a:off x="241058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7" name="Line 109"/>
              <p:cNvSpPr>
                <a:spLocks noChangeShapeType="1"/>
              </p:cNvSpPr>
              <p:nvPr/>
            </p:nvSpPr>
            <p:spPr bwMode="auto">
              <a:xfrm flipV="1">
                <a:off x="2504662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8" name="Line 110"/>
              <p:cNvSpPr>
                <a:spLocks noChangeShapeType="1"/>
              </p:cNvSpPr>
              <p:nvPr/>
            </p:nvSpPr>
            <p:spPr bwMode="auto">
              <a:xfrm flipV="1">
                <a:off x="2589778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9" name="Line 111"/>
              <p:cNvSpPr>
                <a:spLocks noChangeShapeType="1"/>
              </p:cNvSpPr>
              <p:nvPr/>
            </p:nvSpPr>
            <p:spPr bwMode="auto">
              <a:xfrm flipV="1">
                <a:off x="2662947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0" name="Line 112"/>
              <p:cNvSpPr>
                <a:spLocks noChangeShapeType="1"/>
              </p:cNvSpPr>
              <p:nvPr/>
            </p:nvSpPr>
            <p:spPr bwMode="auto">
              <a:xfrm flipV="1">
                <a:off x="273611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1" name="Line 113"/>
              <p:cNvSpPr>
                <a:spLocks noChangeShapeType="1"/>
              </p:cNvSpPr>
              <p:nvPr/>
            </p:nvSpPr>
            <p:spPr bwMode="auto">
              <a:xfrm flipV="1">
                <a:off x="3167667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2" name="Line 114"/>
              <p:cNvSpPr>
                <a:spLocks noChangeShapeType="1"/>
              </p:cNvSpPr>
              <p:nvPr/>
            </p:nvSpPr>
            <p:spPr bwMode="auto">
              <a:xfrm flipV="1">
                <a:off x="342898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3" name="Line 115"/>
              <p:cNvSpPr>
                <a:spLocks noChangeShapeType="1"/>
              </p:cNvSpPr>
              <p:nvPr/>
            </p:nvSpPr>
            <p:spPr bwMode="auto">
              <a:xfrm flipV="1">
                <a:off x="3608178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4" name="Line 116"/>
              <p:cNvSpPr>
                <a:spLocks noChangeShapeType="1"/>
              </p:cNvSpPr>
              <p:nvPr/>
            </p:nvSpPr>
            <p:spPr bwMode="auto">
              <a:xfrm flipV="1">
                <a:off x="3756009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5" name="Line 117"/>
              <p:cNvSpPr>
                <a:spLocks noChangeShapeType="1"/>
              </p:cNvSpPr>
              <p:nvPr/>
            </p:nvSpPr>
            <p:spPr bwMode="auto">
              <a:xfrm flipV="1">
                <a:off x="3870990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6" name="Line 118"/>
              <p:cNvSpPr>
                <a:spLocks noChangeShapeType="1"/>
              </p:cNvSpPr>
              <p:nvPr/>
            </p:nvSpPr>
            <p:spPr bwMode="auto">
              <a:xfrm flipV="1">
                <a:off x="3965065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7" name="Line 119"/>
              <p:cNvSpPr>
                <a:spLocks noChangeShapeType="1"/>
              </p:cNvSpPr>
              <p:nvPr/>
            </p:nvSpPr>
            <p:spPr bwMode="auto">
              <a:xfrm flipV="1">
                <a:off x="4050181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8" name="Line 120"/>
              <p:cNvSpPr>
                <a:spLocks noChangeShapeType="1"/>
              </p:cNvSpPr>
              <p:nvPr/>
            </p:nvSpPr>
            <p:spPr bwMode="auto">
              <a:xfrm flipV="1">
                <a:off x="4133803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9" name="Line 121"/>
              <p:cNvSpPr>
                <a:spLocks noChangeShapeType="1"/>
              </p:cNvSpPr>
              <p:nvPr/>
            </p:nvSpPr>
            <p:spPr bwMode="auto">
              <a:xfrm flipV="1">
                <a:off x="4196520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0" name="Line 122"/>
              <p:cNvSpPr>
                <a:spLocks noChangeShapeType="1"/>
              </p:cNvSpPr>
              <p:nvPr/>
            </p:nvSpPr>
            <p:spPr bwMode="auto">
              <a:xfrm flipV="1">
                <a:off x="4637030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1" name="Line 123"/>
              <p:cNvSpPr>
                <a:spLocks noChangeShapeType="1"/>
              </p:cNvSpPr>
              <p:nvPr/>
            </p:nvSpPr>
            <p:spPr bwMode="auto">
              <a:xfrm flipV="1">
                <a:off x="4899843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2" name="Line 124"/>
              <p:cNvSpPr>
                <a:spLocks noChangeShapeType="1"/>
              </p:cNvSpPr>
              <p:nvPr/>
            </p:nvSpPr>
            <p:spPr bwMode="auto">
              <a:xfrm flipV="1">
                <a:off x="5079033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3" name="Line 125"/>
              <p:cNvSpPr>
                <a:spLocks noChangeShapeType="1"/>
              </p:cNvSpPr>
              <p:nvPr/>
            </p:nvSpPr>
            <p:spPr bwMode="auto">
              <a:xfrm flipV="1">
                <a:off x="5225372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4" name="Line 126"/>
              <p:cNvSpPr>
                <a:spLocks noChangeShapeType="1"/>
              </p:cNvSpPr>
              <p:nvPr/>
            </p:nvSpPr>
            <p:spPr bwMode="auto">
              <a:xfrm flipV="1">
                <a:off x="534184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5" name="Line 127"/>
              <p:cNvSpPr>
                <a:spLocks noChangeShapeType="1"/>
              </p:cNvSpPr>
              <p:nvPr/>
            </p:nvSpPr>
            <p:spPr bwMode="auto">
              <a:xfrm flipV="1">
                <a:off x="5435922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6" name="Line 128"/>
              <p:cNvSpPr>
                <a:spLocks noChangeShapeType="1"/>
              </p:cNvSpPr>
              <p:nvPr/>
            </p:nvSpPr>
            <p:spPr bwMode="auto">
              <a:xfrm flipV="1">
                <a:off x="5519544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7" name="Line 129"/>
              <p:cNvSpPr>
                <a:spLocks noChangeShapeType="1"/>
              </p:cNvSpPr>
              <p:nvPr/>
            </p:nvSpPr>
            <p:spPr bwMode="auto">
              <a:xfrm flipV="1">
                <a:off x="559420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8" name="Line 130"/>
              <p:cNvSpPr>
                <a:spLocks noChangeShapeType="1"/>
              </p:cNvSpPr>
              <p:nvPr/>
            </p:nvSpPr>
            <p:spPr bwMode="auto">
              <a:xfrm flipV="1">
                <a:off x="566737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9" name="Line 131"/>
              <p:cNvSpPr>
                <a:spLocks noChangeShapeType="1"/>
              </p:cNvSpPr>
              <p:nvPr/>
            </p:nvSpPr>
            <p:spPr bwMode="auto">
              <a:xfrm flipV="1">
                <a:off x="6097433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0" name="Line 132"/>
              <p:cNvSpPr>
                <a:spLocks noChangeShapeType="1"/>
              </p:cNvSpPr>
              <p:nvPr/>
            </p:nvSpPr>
            <p:spPr bwMode="auto">
              <a:xfrm flipV="1">
                <a:off x="636024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1" name="Line 133"/>
              <p:cNvSpPr>
                <a:spLocks noChangeShapeType="1"/>
              </p:cNvSpPr>
              <p:nvPr/>
            </p:nvSpPr>
            <p:spPr bwMode="auto">
              <a:xfrm flipV="1">
                <a:off x="6539437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2" name="Line 134"/>
              <p:cNvSpPr>
                <a:spLocks noChangeShapeType="1"/>
              </p:cNvSpPr>
              <p:nvPr/>
            </p:nvSpPr>
            <p:spPr bwMode="auto">
              <a:xfrm flipV="1">
                <a:off x="668577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3" name="Line 135"/>
              <p:cNvSpPr>
                <a:spLocks noChangeShapeType="1"/>
              </p:cNvSpPr>
              <p:nvPr/>
            </p:nvSpPr>
            <p:spPr bwMode="auto">
              <a:xfrm flipV="1">
                <a:off x="6802249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4" name="Line 136"/>
              <p:cNvSpPr>
                <a:spLocks noChangeShapeType="1"/>
              </p:cNvSpPr>
              <p:nvPr/>
            </p:nvSpPr>
            <p:spPr bwMode="auto">
              <a:xfrm flipV="1">
                <a:off x="6896325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5" name="Line 137"/>
              <p:cNvSpPr>
                <a:spLocks noChangeShapeType="1"/>
              </p:cNvSpPr>
              <p:nvPr/>
            </p:nvSpPr>
            <p:spPr bwMode="auto">
              <a:xfrm flipV="1">
                <a:off x="697994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6" name="Line 138"/>
              <p:cNvSpPr>
                <a:spLocks noChangeShapeType="1"/>
              </p:cNvSpPr>
              <p:nvPr/>
            </p:nvSpPr>
            <p:spPr bwMode="auto">
              <a:xfrm flipV="1">
                <a:off x="7065062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7" name="Line 139"/>
              <p:cNvSpPr>
                <a:spLocks noChangeShapeType="1"/>
              </p:cNvSpPr>
              <p:nvPr/>
            </p:nvSpPr>
            <p:spPr bwMode="auto">
              <a:xfrm flipV="1">
                <a:off x="7127779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8" name="Line 140"/>
              <p:cNvSpPr>
                <a:spLocks noChangeShapeType="1"/>
              </p:cNvSpPr>
              <p:nvPr/>
            </p:nvSpPr>
            <p:spPr bwMode="auto">
              <a:xfrm flipV="1">
                <a:off x="2736117" y="5380038"/>
                <a:ext cx="1493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9" name="Line 141"/>
              <p:cNvSpPr>
                <a:spLocks noChangeShapeType="1"/>
              </p:cNvSpPr>
              <p:nvPr/>
            </p:nvSpPr>
            <p:spPr bwMode="auto">
              <a:xfrm flipV="1">
                <a:off x="4196520" y="5380038"/>
                <a:ext cx="1493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50" name="Line 142"/>
              <p:cNvSpPr>
                <a:spLocks noChangeShapeType="1"/>
              </p:cNvSpPr>
              <p:nvPr/>
            </p:nvSpPr>
            <p:spPr bwMode="auto">
              <a:xfrm flipV="1">
                <a:off x="5667376" y="5380038"/>
                <a:ext cx="1494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51" name="Line 143"/>
              <p:cNvSpPr>
                <a:spLocks noChangeShapeType="1"/>
              </p:cNvSpPr>
              <p:nvPr/>
            </p:nvSpPr>
            <p:spPr bwMode="auto">
              <a:xfrm flipV="1">
                <a:off x="7127779" y="5380038"/>
                <a:ext cx="1494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52" name="Rectangle 144"/>
              <p:cNvSpPr>
                <a:spLocks noChangeArrowheads="1"/>
              </p:cNvSpPr>
              <p:nvPr/>
            </p:nvSpPr>
            <p:spPr bwMode="auto">
              <a:xfrm>
                <a:off x="1045752" y="5454650"/>
                <a:ext cx="47609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0,001</a:t>
                </a:r>
              </a:p>
            </p:txBody>
          </p:sp>
          <p:sp>
            <p:nvSpPr>
              <p:cNvPr id="353" name="Rectangle 145"/>
              <p:cNvSpPr>
                <a:spLocks noChangeArrowheads="1"/>
              </p:cNvSpPr>
              <p:nvPr/>
            </p:nvSpPr>
            <p:spPr bwMode="auto">
              <a:xfrm>
                <a:off x="2571859" y="5454650"/>
                <a:ext cx="37029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0,01</a:t>
                </a:r>
              </a:p>
            </p:txBody>
          </p:sp>
          <p:sp>
            <p:nvSpPr>
              <p:cNvPr id="354" name="Rectangle 146"/>
              <p:cNvSpPr>
                <a:spLocks noChangeArrowheads="1"/>
              </p:cNvSpPr>
              <p:nvPr/>
            </p:nvSpPr>
            <p:spPr bwMode="auto">
              <a:xfrm>
                <a:off x="4083033" y="5454650"/>
                <a:ext cx="2644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0,1</a:t>
                </a:r>
              </a:p>
            </p:txBody>
          </p:sp>
          <p:sp>
            <p:nvSpPr>
              <p:cNvPr id="355" name="Rectangle 147"/>
              <p:cNvSpPr>
                <a:spLocks noChangeArrowheads="1"/>
              </p:cNvSpPr>
              <p:nvPr/>
            </p:nvSpPr>
            <p:spPr bwMode="auto">
              <a:xfrm>
                <a:off x="5639004" y="5454650"/>
                <a:ext cx="10579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</a:t>
                </a:r>
              </a:p>
            </p:txBody>
          </p:sp>
          <p:sp>
            <p:nvSpPr>
              <p:cNvPr id="356" name="Rectangle 148"/>
              <p:cNvSpPr>
                <a:spLocks noChangeArrowheads="1"/>
              </p:cNvSpPr>
              <p:nvPr/>
            </p:nvSpPr>
            <p:spPr bwMode="auto">
              <a:xfrm>
                <a:off x="7042664" y="5454650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</a:p>
            </p:txBody>
          </p:sp>
          <p:sp>
            <p:nvSpPr>
              <p:cNvPr id="357" name="Text Box 149"/>
              <p:cNvSpPr txBox="1">
                <a:spLocks noChangeArrowheads="1"/>
              </p:cNvSpPr>
              <p:nvPr/>
            </p:nvSpPr>
            <p:spPr bwMode="auto">
              <a:xfrm>
                <a:off x="710445" y="5203825"/>
                <a:ext cx="598796" cy="200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dirty="0">
                    <a:latin typeface="Arial Narrow" pitchFamily="34" charset="0"/>
                  </a:rPr>
                  <a:t>10</a:t>
                </a:r>
                <a:r>
                  <a:rPr lang="en-US" baseline="30000" dirty="0">
                    <a:latin typeface="Arial Narrow" pitchFamily="34" charset="0"/>
                  </a:rPr>
                  <a:t>-6</a:t>
                </a:r>
              </a:p>
            </p:txBody>
          </p:sp>
          <p:sp>
            <p:nvSpPr>
              <p:cNvPr id="358" name="Text Box 150"/>
              <p:cNvSpPr txBox="1">
                <a:spLocks noChangeArrowheads="1"/>
              </p:cNvSpPr>
              <p:nvPr/>
            </p:nvSpPr>
            <p:spPr bwMode="auto">
              <a:xfrm>
                <a:off x="704472" y="4741863"/>
                <a:ext cx="604769" cy="198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-5</a:t>
                </a:r>
              </a:p>
            </p:txBody>
          </p:sp>
          <p:sp>
            <p:nvSpPr>
              <p:cNvPr id="359" name="Text Box 151"/>
              <p:cNvSpPr txBox="1">
                <a:spLocks noChangeArrowheads="1"/>
              </p:cNvSpPr>
              <p:nvPr/>
            </p:nvSpPr>
            <p:spPr bwMode="auto">
              <a:xfrm>
                <a:off x="704472" y="4279900"/>
                <a:ext cx="604769" cy="19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-4</a:t>
                </a:r>
              </a:p>
            </p:txBody>
          </p:sp>
          <p:sp>
            <p:nvSpPr>
              <p:cNvPr id="360" name="Text Box 152"/>
              <p:cNvSpPr txBox="1">
                <a:spLocks noChangeArrowheads="1"/>
              </p:cNvSpPr>
              <p:nvPr/>
            </p:nvSpPr>
            <p:spPr bwMode="auto">
              <a:xfrm>
                <a:off x="704472" y="3817938"/>
                <a:ext cx="604769" cy="19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-3</a:t>
                </a:r>
              </a:p>
            </p:txBody>
          </p:sp>
          <p:sp>
            <p:nvSpPr>
              <p:cNvPr id="361" name="Text Box 153"/>
              <p:cNvSpPr txBox="1">
                <a:spLocks noChangeArrowheads="1"/>
              </p:cNvSpPr>
              <p:nvPr/>
            </p:nvSpPr>
            <p:spPr bwMode="auto">
              <a:xfrm>
                <a:off x="704472" y="3311526"/>
                <a:ext cx="604769" cy="241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dirty="0">
                    <a:latin typeface="Arial Narrow" pitchFamily="34" charset="0"/>
                  </a:rPr>
                  <a:t>10</a:t>
                </a:r>
                <a:r>
                  <a:rPr lang="en-US" baseline="30000" dirty="0">
                    <a:latin typeface="Arial Narrow" pitchFamily="34" charset="0"/>
                  </a:rPr>
                  <a:t>-2</a:t>
                </a:r>
              </a:p>
            </p:txBody>
          </p:sp>
          <p:sp>
            <p:nvSpPr>
              <p:cNvPr id="362" name="Text Box 154"/>
              <p:cNvSpPr txBox="1">
                <a:spLocks noChangeArrowheads="1"/>
              </p:cNvSpPr>
              <p:nvPr/>
            </p:nvSpPr>
            <p:spPr bwMode="auto">
              <a:xfrm>
                <a:off x="725378" y="2870200"/>
                <a:ext cx="606262" cy="19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-1</a:t>
                </a:r>
              </a:p>
            </p:txBody>
          </p:sp>
          <p:sp>
            <p:nvSpPr>
              <p:cNvPr id="363" name="Text Box 155"/>
              <p:cNvSpPr txBox="1">
                <a:spLocks noChangeArrowheads="1"/>
              </p:cNvSpPr>
              <p:nvPr/>
            </p:nvSpPr>
            <p:spPr bwMode="auto">
              <a:xfrm>
                <a:off x="725378" y="2408238"/>
                <a:ext cx="606262" cy="198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</a:t>
                </a:r>
                <a:endParaRPr lang="en-US" baseline="30000">
                  <a:latin typeface="Arial Narrow" pitchFamily="34" charset="0"/>
                </a:endParaRPr>
              </a:p>
            </p:txBody>
          </p:sp>
          <p:sp>
            <p:nvSpPr>
              <p:cNvPr id="364" name="Text Box 156"/>
              <p:cNvSpPr txBox="1">
                <a:spLocks noChangeArrowheads="1"/>
              </p:cNvSpPr>
              <p:nvPr/>
            </p:nvSpPr>
            <p:spPr bwMode="auto">
              <a:xfrm>
                <a:off x="725378" y="1946275"/>
                <a:ext cx="606262" cy="19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endParaRPr lang="en-US" baseline="30000">
                  <a:latin typeface="Arial Narrow" pitchFamily="34" charset="0"/>
                </a:endParaRPr>
              </a:p>
            </p:txBody>
          </p:sp>
          <p:sp>
            <p:nvSpPr>
              <p:cNvPr id="365" name="Text Box 157"/>
              <p:cNvSpPr txBox="1">
                <a:spLocks noChangeArrowheads="1"/>
              </p:cNvSpPr>
              <p:nvPr/>
            </p:nvSpPr>
            <p:spPr bwMode="auto">
              <a:xfrm>
                <a:off x="723885" y="1482725"/>
                <a:ext cx="604768" cy="19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2</a:t>
                </a:r>
              </a:p>
            </p:txBody>
          </p:sp>
          <p:sp>
            <p:nvSpPr>
              <p:cNvPr id="366" name="Text Box 158"/>
              <p:cNvSpPr txBox="1">
                <a:spLocks noChangeArrowheads="1"/>
              </p:cNvSpPr>
              <p:nvPr/>
            </p:nvSpPr>
            <p:spPr bwMode="auto">
              <a:xfrm>
                <a:off x="725378" y="954088"/>
                <a:ext cx="504720" cy="198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3</a:t>
                </a:r>
              </a:p>
            </p:txBody>
          </p:sp>
          <p:sp>
            <p:nvSpPr>
              <p:cNvPr id="367" name="Text Box 159"/>
              <p:cNvSpPr txBox="1">
                <a:spLocks noChangeArrowheads="1"/>
              </p:cNvSpPr>
              <p:nvPr/>
            </p:nvSpPr>
            <p:spPr bwMode="auto">
              <a:xfrm rot="16200000">
                <a:off x="-461995" y="3199995"/>
                <a:ext cx="1871662" cy="288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36000" tIns="36000" rIns="36000" bIns="360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400">
                    <a:latin typeface="Arial Narrow" pitchFamily="34" charset="0"/>
                  </a:rPr>
                  <a:t>writing speed cm</a:t>
                </a:r>
                <a:r>
                  <a:rPr lang="en-US" sz="1400" baseline="30000">
                    <a:latin typeface="Arial Narrow" pitchFamily="34" charset="0"/>
                  </a:rPr>
                  <a:t>2</a:t>
                </a:r>
                <a:r>
                  <a:rPr lang="en-US" sz="1400">
                    <a:latin typeface="Arial Narrow" pitchFamily="34" charset="0"/>
                  </a:rPr>
                  <a:t>/s</a:t>
                </a:r>
              </a:p>
            </p:txBody>
          </p:sp>
          <p:sp>
            <p:nvSpPr>
              <p:cNvPr id="368" name="Line 161"/>
              <p:cNvSpPr>
                <a:spLocks noChangeShapeType="1"/>
              </p:cNvSpPr>
              <p:nvPr/>
            </p:nvSpPr>
            <p:spPr bwMode="auto">
              <a:xfrm flipV="1">
                <a:off x="1265260" y="5380038"/>
                <a:ext cx="1494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grpSp>
            <p:nvGrpSpPr>
              <p:cNvPr id="369" name="Group 194"/>
              <p:cNvGrpSpPr>
                <a:grpSpLocks/>
              </p:cNvGrpSpPr>
              <p:nvPr/>
            </p:nvGrpSpPr>
            <p:grpSpPr bwMode="auto">
              <a:xfrm>
                <a:off x="7274118" y="5054600"/>
                <a:ext cx="1291666" cy="374650"/>
                <a:chOff x="4673" y="2894"/>
                <a:chExt cx="865" cy="236"/>
              </a:xfrm>
            </p:grpSpPr>
            <p:sp>
              <p:nvSpPr>
                <p:cNvPr id="370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4673" y="2902"/>
                  <a:ext cx="136" cy="136"/>
                </a:xfrm>
                <a:prstGeom prst="rect">
                  <a:avLst/>
                </a:prstGeom>
                <a:solidFill>
                  <a:srgbClr val="00FF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fr-FR" sz="1000">
                    <a:latin typeface="Arial Narrow" pitchFamily="34" charset="0"/>
                  </a:endParaRPr>
                </a:p>
              </p:txBody>
            </p:sp>
            <p:sp>
              <p:nvSpPr>
                <p:cNvPr id="371" name="Text Box 196"/>
                <p:cNvSpPr txBox="1">
                  <a:spLocks noChangeArrowheads="1"/>
                </p:cNvSpPr>
                <p:nvPr/>
              </p:nvSpPr>
              <p:spPr bwMode="auto">
                <a:xfrm>
                  <a:off x="4889" y="2894"/>
                  <a:ext cx="649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</a:rPr>
                    <a:t>DIRECT WRITING</a:t>
                  </a:r>
                </a:p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</a:rPr>
                    <a:t>MASK-LESS</a:t>
                  </a:r>
                </a:p>
              </p:txBody>
            </p:sp>
            <p:sp>
              <p:nvSpPr>
                <p:cNvPr id="372" name="Text Box 197"/>
                <p:cNvSpPr txBox="1">
                  <a:spLocks noChangeArrowheads="1"/>
                </p:cNvSpPr>
                <p:nvPr/>
              </p:nvSpPr>
              <p:spPr bwMode="auto">
                <a:xfrm>
                  <a:off x="4740" y="2994"/>
                  <a:ext cx="136" cy="136"/>
                </a:xfrm>
                <a:prstGeom prst="rect">
                  <a:avLst/>
                </a:prstGeom>
                <a:solidFill>
                  <a:srgbClr val="00FF00">
                    <a:alpha val="39999"/>
                  </a:srgbClr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fr-FR" sz="1000">
                    <a:latin typeface="Arial Narrow" pitchFamily="34" charset="0"/>
                  </a:endParaRPr>
                </a:p>
              </p:txBody>
            </p:sp>
          </p:grpSp>
        </p:grpSp>
      </p:grpSp>
      <p:grpSp>
        <p:nvGrpSpPr>
          <p:cNvPr id="375" name="Group 162"/>
          <p:cNvGrpSpPr>
            <a:grpSpLocks/>
          </p:cNvGrpSpPr>
          <p:nvPr/>
        </p:nvGrpSpPr>
        <p:grpSpPr bwMode="auto">
          <a:xfrm>
            <a:off x="5280009" y="1959837"/>
            <a:ext cx="2193592" cy="660400"/>
            <a:chOff x="2502" y="996"/>
            <a:chExt cx="1469" cy="416"/>
          </a:xfrm>
        </p:grpSpPr>
        <p:sp>
          <p:nvSpPr>
            <p:cNvPr id="376" name="Oval 163"/>
            <p:cNvSpPr>
              <a:spLocks noChangeArrowheads="1"/>
            </p:cNvSpPr>
            <p:nvPr/>
          </p:nvSpPr>
          <p:spPr bwMode="auto">
            <a:xfrm rot="-986481">
              <a:off x="2502" y="1215"/>
              <a:ext cx="1469" cy="197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77" name="Text Box 164"/>
            <p:cNvSpPr txBox="1">
              <a:spLocks noChangeArrowheads="1"/>
            </p:cNvSpPr>
            <p:nvPr/>
          </p:nvSpPr>
          <p:spPr bwMode="auto">
            <a:xfrm>
              <a:off x="3365" y="996"/>
              <a:ext cx="331" cy="194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DUV</a:t>
              </a:r>
            </a:p>
          </p:txBody>
        </p:sp>
      </p:grpSp>
      <p:grpSp>
        <p:nvGrpSpPr>
          <p:cNvPr id="378" name="Group 165"/>
          <p:cNvGrpSpPr>
            <a:grpSpLocks/>
          </p:cNvGrpSpPr>
          <p:nvPr/>
        </p:nvGrpSpPr>
        <p:grpSpPr bwMode="auto">
          <a:xfrm>
            <a:off x="5091974" y="2898834"/>
            <a:ext cx="3798849" cy="735013"/>
            <a:chOff x="2522" y="1577"/>
            <a:chExt cx="2544" cy="463"/>
          </a:xfrm>
        </p:grpSpPr>
        <p:sp>
          <p:nvSpPr>
            <p:cNvPr id="379" name="Oval 166"/>
            <p:cNvSpPr>
              <a:spLocks noChangeArrowheads="1"/>
            </p:cNvSpPr>
            <p:nvPr/>
          </p:nvSpPr>
          <p:spPr bwMode="auto">
            <a:xfrm rot="20401964">
              <a:off x="2522" y="1577"/>
              <a:ext cx="1970" cy="324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80" name="Text Box 167"/>
            <p:cNvSpPr txBox="1">
              <a:spLocks noChangeArrowheads="1"/>
            </p:cNvSpPr>
            <p:nvPr/>
          </p:nvSpPr>
          <p:spPr bwMode="auto">
            <a:xfrm>
              <a:off x="3326" y="1846"/>
              <a:ext cx="1740" cy="19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ELECTRONS: CELL PROJECTION</a:t>
              </a:r>
            </a:p>
          </p:txBody>
        </p:sp>
      </p:grpSp>
      <p:grpSp>
        <p:nvGrpSpPr>
          <p:cNvPr id="381" name="Group 168"/>
          <p:cNvGrpSpPr>
            <a:grpSpLocks/>
          </p:cNvGrpSpPr>
          <p:nvPr/>
        </p:nvGrpSpPr>
        <p:grpSpPr bwMode="auto">
          <a:xfrm>
            <a:off x="4476639" y="2845662"/>
            <a:ext cx="2187619" cy="406400"/>
            <a:chOff x="1964" y="1554"/>
            <a:chExt cx="1465" cy="256"/>
          </a:xfrm>
        </p:grpSpPr>
        <p:sp>
          <p:nvSpPr>
            <p:cNvPr id="382" name="Oval 169"/>
            <p:cNvSpPr>
              <a:spLocks noChangeArrowheads="1"/>
            </p:cNvSpPr>
            <p:nvPr/>
          </p:nvSpPr>
          <p:spPr bwMode="auto">
            <a:xfrm rot="-1300031">
              <a:off x="2287" y="1554"/>
              <a:ext cx="1142" cy="173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83" name="Text Box 170"/>
            <p:cNvSpPr txBox="1">
              <a:spLocks noChangeArrowheads="1"/>
            </p:cNvSpPr>
            <p:nvPr/>
          </p:nvSpPr>
          <p:spPr bwMode="auto">
            <a:xfrm>
              <a:off x="1964" y="1616"/>
              <a:ext cx="593" cy="19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X- RAYS ?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794703" y="1940788"/>
            <a:ext cx="1809825" cy="665163"/>
            <a:chOff x="3270702" y="1562100"/>
            <a:chExt cx="1809825" cy="665163"/>
          </a:xfrm>
        </p:grpSpPr>
        <p:grpSp>
          <p:nvGrpSpPr>
            <p:cNvPr id="2" name="Groupe 1"/>
            <p:cNvGrpSpPr/>
            <p:nvPr/>
          </p:nvGrpSpPr>
          <p:grpSpPr>
            <a:xfrm>
              <a:off x="3270702" y="1562100"/>
              <a:ext cx="1809825" cy="665163"/>
              <a:chOff x="3270702" y="1562100"/>
              <a:chExt cx="1809825" cy="665163"/>
            </a:xfrm>
          </p:grpSpPr>
          <p:grpSp>
            <p:nvGrpSpPr>
              <p:cNvPr id="384" name="Group 179"/>
              <p:cNvGrpSpPr>
                <a:grpSpLocks/>
              </p:cNvGrpSpPr>
              <p:nvPr/>
            </p:nvGrpSpPr>
            <p:grpSpPr bwMode="auto">
              <a:xfrm>
                <a:off x="3270702" y="1604963"/>
                <a:ext cx="1705297" cy="622300"/>
                <a:chOff x="2177" y="1011"/>
                <a:chExt cx="1142" cy="392"/>
              </a:xfrm>
            </p:grpSpPr>
            <p:sp>
              <p:nvSpPr>
                <p:cNvPr id="385" name="Oval 180" descr="Briques horizontales"/>
                <p:cNvSpPr>
                  <a:spLocks noChangeArrowheads="1"/>
                </p:cNvSpPr>
                <p:nvPr/>
              </p:nvSpPr>
              <p:spPr bwMode="auto">
                <a:xfrm rot="-628696">
                  <a:off x="2177" y="1230"/>
                  <a:ext cx="1142" cy="173"/>
                </a:xfrm>
                <a:prstGeom prst="ellipse">
                  <a:avLst/>
                </a:prstGeom>
                <a:pattFill prst="horzBrick">
                  <a:fgClr>
                    <a:srgbClr val="00CCFF"/>
                  </a:fgClr>
                  <a:bgClr>
                    <a:srgbClr val="FFFF66"/>
                  </a:bgClr>
                </a:patt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  <p:sp>
              <p:nvSpPr>
                <p:cNvPr id="386" name="Text Box 181" descr="Briques horizontales"/>
                <p:cNvSpPr txBox="1">
                  <a:spLocks noChangeArrowheads="1"/>
                </p:cNvSpPr>
                <p:nvPr/>
              </p:nvSpPr>
              <p:spPr bwMode="auto">
                <a:xfrm>
                  <a:off x="2661" y="1011"/>
                  <a:ext cx="325" cy="194"/>
                </a:xfrm>
                <a:prstGeom prst="rect">
                  <a:avLst/>
                </a:prstGeom>
                <a:pattFill prst="horzBrick">
                  <a:fgClr>
                    <a:srgbClr val="00CCFF"/>
                  </a:fgClr>
                  <a:bgClr>
                    <a:srgbClr val="FFFF66"/>
                  </a:bgClr>
                </a:patt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1400" dirty="0">
                      <a:latin typeface="Arial Narrow" pitchFamily="34" charset="0"/>
                    </a:rPr>
                    <a:t>EUV</a:t>
                  </a:r>
                </a:p>
              </p:txBody>
            </p:sp>
          </p:grpSp>
          <p:sp>
            <p:nvSpPr>
              <p:cNvPr id="387" name="AutoShape 182"/>
              <p:cNvSpPr>
                <a:spLocks noChangeArrowheads="1"/>
              </p:cNvSpPr>
              <p:nvPr/>
            </p:nvSpPr>
            <p:spPr bwMode="auto">
              <a:xfrm>
                <a:off x="4501144" y="1562100"/>
                <a:ext cx="579383" cy="382588"/>
              </a:xfrm>
              <a:prstGeom prst="leftArrow">
                <a:avLst>
                  <a:gd name="adj1" fmla="val 50000"/>
                  <a:gd name="adj2" fmla="val 70063"/>
                </a:avLst>
              </a:prstGeom>
              <a:gradFill rotWithShape="1">
                <a:gsLst>
                  <a:gs pos="0">
                    <a:srgbClr val="00CCFF"/>
                  </a:gs>
                  <a:gs pos="100000">
                    <a:srgbClr val="FFFF00"/>
                  </a:gs>
                </a:gsLst>
                <a:lin ang="0" scaled="1"/>
              </a:gra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</p:grpSp>
        <p:pic>
          <p:nvPicPr>
            <p:cNvPr id="391" name="Picture 189" descr="construction_007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123" y="1814203"/>
              <a:ext cx="327022" cy="34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2" name="Group 183"/>
          <p:cNvGrpSpPr>
            <a:grpSpLocks/>
          </p:cNvGrpSpPr>
          <p:nvPr/>
        </p:nvGrpSpPr>
        <p:grpSpPr bwMode="auto">
          <a:xfrm>
            <a:off x="2820620" y="2598013"/>
            <a:ext cx="6918249" cy="523875"/>
            <a:chOff x="855" y="1398"/>
            <a:chExt cx="4633" cy="330"/>
          </a:xfrm>
        </p:grpSpPr>
        <p:sp>
          <p:nvSpPr>
            <p:cNvPr id="393" name="Line 184"/>
            <p:cNvSpPr>
              <a:spLocks noChangeShapeType="1"/>
            </p:cNvSpPr>
            <p:nvPr/>
          </p:nvSpPr>
          <p:spPr bwMode="auto">
            <a:xfrm>
              <a:off x="855" y="1569"/>
              <a:ext cx="39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94" name="Text Box 185"/>
            <p:cNvSpPr txBox="1">
              <a:spLocks noChangeArrowheads="1"/>
            </p:cNvSpPr>
            <p:nvPr/>
          </p:nvSpPr>
          <p:spPr bwMode="auto">
            <a:xfrm>
              <a:off x="4012" y="1398"/>
              <a:ext cx="1476" cy="330"/>
            </a:xfrm>
            <a:prstGeom prst="rect">
              <a:avLst/>
            </a:prstGeom>
            <a:solidFill>
              <a:srgbClr val="FF99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MINIMUM SPEED REQUIRED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FOR PRODUCTION</a:t>
              </a:r>
            </a:p>
          </p:txBody>
        </p:sp>
      </p:grpSp>
      <p:grpSp>
        <p:nvGrpSpPr>
          <p:cNvPr id="395" name="Group 171"/>
          <p:cNvGrpSpPr>
            <a:grpSpLocks/>
          </p:cNvGrpSpPr>
          <p:nvPr/>
        </p:nvGrpSpPr>
        <p:grpSpPr bwMode="auto">
          <a:xfrm>
            <a:off x="2820620" y="4971325"/>
            <a:ext cx="3919795" cy="500062"/>
            <a:chOff x="855" y="2893"/>
            <a:chExt cx="2625" cy="315"/>
          </a:xfrm>
        </p:grpSpPr>
        <p:sp>
          <p:nvSpPr>
            <p:cNvPr id="396" name="Oval 172"/>
            <p:cNvSpPr>
              <a:spLocks noChangeArrowheads="1"/>
            </p:cNvSpPr>
            <p:nvPr/>
          </p:nvSpPr>
          <p:spPr bwMode="auto">
            <a:xfrm rot="-666397">
              <a:off x="855" y="2893"/>
              <a:ext cx="2337" cy="315"/>
            </a:xfrm>
            <a:prstGeom prst="ellipse">
              <a:avLst/>
            </a:prstGeom>
            <a:solidFill>
              <a:srgbClr val="00FF00">
                <a:alpha val="3999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97" name="Text Box 173"/>
            <p:cNvSpPr txBox="1">
              <a:spLocks noChangeArrowheads="1"/>
            </p:cNvSpPr>
            <p:nvPr/>
          </p:nvSpPr>
          <p:spPr bwMode="auto">
            <a:xfrm>
              <a:off x="2856" y="3009"/>
              <a:ext cx="624" cy="194"/>
            </a:xfrm>
            <a:prstGeom prst="rect">
              <a:avLst/>
            </a:prstGeom>
            <a:solidFill>
              <a:srgbClr val="00FF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>
                  <a:latin typeface="Arial Narrow" pitchFamily="34" charset="0"/>
                </a:rPr>
                <a:t>STM - AFM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652362" y="4115669"/>
            <a:ext cx="4345361" cy="593344"/>
            <a:chOff x="2128361" y="3736982"/>
            <a:chExt cx="4345361" cy="593344"/>
          </a:xfrm>
        </p:grpSpPr>
        <p:grpSp>
          <p:nvGrpSpPr>
            <p:cNvPr id="388" name="Group 186"/>
            <p:cNvGrpSpPr>
              <a:grpSpLocks/>
            </p:cNvGrpSpPr>
            <p:nvPr/>
          </p:nvGrpSpPr>
          <p:grpSpPr bwMode="auto">
            <a:xfrm>
              <a:off x="2128361" y="3736982"/>
              <a:ext cx="4345361" cy="527051"/>
              <a:chOff x="1412" y="2354"/>
              <a:chExt cx="2910" cy="332"/>
            </a:xfrm>
          </p:grpSpPr>
          <p:sp>
            <p:nvSpPr>
              <p:cNvPr id="389" name="Oval 187"/>
              <p:cNvSpPr>
                <a:spLocks noChangeArrowheads="1"/>
              </p:cNvSpPr>
              <p:nvPr/>
            </p:nvSpPr>
            <p:spPr bwMode="auto">
              <a:xfrm rot="19902315">
                <a:off x="1412" y="2450"/>
                <a:ext cx="1936" cy="236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90" name="Text Box 188"/>
              <p:cNvSpPr txBox="1">
                <a:spLocks noChangeArrowheads="1"/>
              </p:cNvSpPr>
              <p:nvPr/>
            </p:nvSpPr>
            <p:spPr bwMode="auto">
              <a:xfrm>
                <a:off x="2706" y="2354"/>
                <a:ext cx="1616" cy="194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400" b="1" dirty="0">
                    <a:latin typeface="Arial Narrow" pitchFamily="34" charset="0"/>
                  </a:rPr>
                  <a:t>ELECTRONS : FOCUSED BEAM</a:t>
                </a:r>
              </a:p>
            </p:txBody>
          </p:sp>
        </p:grpSp>
        <p:sp>
          <p:nvSpPr>
            <p:cNvPr id="398" name="Text Box 188"/>
            <p:cNvSpPr txBox="1">
              <a:spLocks noChangeArrowheads="1"/>
            </p:cNvSpPr>
            <p:nvPr/>
          </p:nvSpPr>
          <p:spPr bwMode="auto">
            <a:xfrm>
              <a:off x="4050181" y="4022549"/>
              <a:ext cx="1867819" cy="307777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b="1" dirty="0">
                  <a:latin typeface="Arial Narrow" pitchFamily="34" charset="0"/>
                </a:rPr>
                <a:t>IONS : FOCUSED BEAM</a:t>
              </a:r>
            </a:p>
          </p:txBody>
        </p:sp>
      </p:grpSp>
      <p:sp>
        <p:nvSpPr>
          <p:cNvPr id="197" name="AutoShape 198"/>
          <p:cNvSpPr>
            <a:spLocks noChangeArrowheads="1"/>
          </p:cNvSpPr>
          <p:nvPr/>
        </p:nvSpPr>
        <p:spPr bwMode="auto">
          <a:xfrm>
            <a:off x="3950333" y="2656750"/>
            <a:ext cx="858488" cy="2246312"/>
          </a:xfrm>
          <a:prstGeom prst="upArrow">
            <a:avLst>
              <a:gd name="adj1" fmla="val 50000"/>
              <a:gd name="adj2" fmla="val 43890"/>
            </a:avLst>
          </a:prstGeom>
          <a:gradFill rotWithShape="1">
            <a:gsLst>
              <a:gs pos="0">
                <a:srgbClr val="00CCFF"/>
              </a:gs>
              <a:gs pos="100000">
                <a:srgbClr val="00CC00"/>
              </a:gs>
            </a:gsLst>
            <a:lin ang="540000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2075" tIns="46038" rIns="92075" bIns="46038" anchor="ctr">
            <a:spAutoFit/>
          </a:bodyPr>
          <a:lstStyle/>
          <a:p>
            <a:pPr algn="ctr">
              <a:buNone/>
            </a:pPr>
            <a:r>
              <a:rPr lang="en-US" sz="1600" dirty="0">
                <a:latin typeface="Arial Narrow" pitchFamily="34" charset="0"/>
              </a:rPr>
              <a:t>increase speed</a:t>
            </a:r>
          </a:p>
        </p:txBody>
      </p:sp>
      <p:sp>
        <p:nvSpPr>
          <p:cNvPr id="198" name="AutoShape 199"/>
          <p:cNvSpPr>
            <a:spLocks noChangeArrowheads="1"/>
          </p:cNvSpPr>
          <p:nvPr/>
        </p:nvSpPr>
        <p:spPr bwMode="auto">
          <a:xfrm rot="16200000">
            <a:off x="5471214" y="1449301"/>
            <a:ext cx="858488" cy="2208525"/>
          </a:xfrm>
          <a:prstGeom prst="upArrow">
            <a:avLst>
              <a:gd name="adj1" fmla="val 50000"/>
              <a:gd name="adj2" fmla="val 74247"/>
            </a:avLst>
          </a:prstGeom>
          <a:gradFill rotWithShape="1">
            <a:gsLst>
              <a:gs pos="0">
                <a:srgbClr val="00CCFF"/>
              </a:gs>
              <a:gs pos="100000">
                <a:srgbClr val="FFFF00"/>
              </a:gs>
            </a:gsLst>
            <a:lin ang="540000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2075" tIns="46038" rIns="92075" bIns="46038" anchor="ctr">
            <a:spAutoFit/>
          </a:bodyPr>
          <a:lstStyle/>
          <a:p>
            <a:pPr algn="ctr"/>
            <a:r>
              <a:rPr lang="en-US" sz="1600" dirty="0">
                <a:latin typeface="Arial Narrow" pitchFamily="34" charset="0"/>
              </a:rPr>
              <a:t>increase resolution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956986" y="2405930"/>
            <a:ext cx="1511174" cy="328613"/>
            <a:chOff x="2432986" y="2027242"/>
            <a:chExt cx="1511174" cy="328613"/>
          </a:xfrm>
        </p:grpSpPr>
        <p:sp>
          <p:nvSpPr>
            <p:cNvPr id="202" name="Oval 176"/>
            <p:cNvSpPr>
              <a:spLocks noChangeArrowheads="1"/>
            </p:cNvSpPr>
            <p:nvPr/>
          </p:nvSpPr>
          <p:spPr bwMode="auto">
            <a:xfrm rot="19945055">
              <a:off x="2432986" y="2027242"/>
              <a:ext cx="1511174" cy="328613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FR" sz="2400">
                <a:latin typeface="Arial Narrow" pitchFamily="34" charset="0"/>
              </a:endParaRPr>
            </a:p>
          </p:txBody>
        </p:sp>
        <p:sp>
          <p:nvSpPr>
            <p:cNvPr id="201" name="Text Box 178"/>
            <p:cNvSpPr txBox="1">
              <a:spLocks noChangeArrowheads="1"/>
            </p:cNvSpPr>
            <p:nvPr/>
          </p:nvSpPr>
          <p:spPr bwMode="auto">
            <a:xfrm>
              <a:off x="3006396" y="2051055"/>
              <a:ext cx="274759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?</a:t>
              </a:r>
            </a:p>
          </p:txBody>
        </p:sp>
      </p:grpSp>
      <p:sp>
        <p:nvSpPr>
          <p:cNvPr id="203" name="Text Box 177"/>
          <p:cNvSpPr txBox="1">
            <a:spLocks noChangeArrowheads="1"/>
          </p:cNvSpPr>
          <p:nvPr/>
        </p:nvSpPr>
        <p:spPr bwMode="auto">
          <a:xfrm>
            <a:off x="3305239" y="2275754"/>
            <a:ext cx="1356462" cy="523220"/>
          </a:xfrm>
          <a:prstGeom prst="rect">
            <a:avLst/>
          </a:prstGeom>
          <a:solidFill>
            <a:srgbClr val="00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dirty="0">
                <a:latin typeface="Arial Narrow" pitchFamily="34" charset="0"/>
              </a:rPr>
              <a:t>Nano-Imprint ?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dirty="0">
                <a:latin typeface="Arial Narrow" pitchFamily="34" charset="0"/>
              </a:rPr>
              <a:t>Multiple e-beam ?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33B341F4-235B-421E-9C6A-206ECFF8EE2F}"/>
              </a:ext>
            </a:extLst>
          </p:cNvPr>
          <p:cNvSpPr txBox="1"/>
          <p:nvPr/>
        </p:nvSpPr>
        <p:spPr>
          <a:xfrm>
            <a:off x="11641793" y="1099458"/>
            <a:ext cx="615553" cy="5040084"/>
          </a:xfrm>
          <a:prstGeom prst="rect">
            <a:avLst/>
          </a:prstGeom>
          <a:noFill/>
        </p:spPr>
        <p:txBody>
          <a:bodyPr vert="vert" wrap="non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EBL nowadays</a:t>
            </a:r>
          </a:p>
        </p:txBody>
      </p:sp>
    </p:spTree>
    <p:extLst>
      <p:ext uri="{BB962C8B-B14F-4D97-AF65-F5344CB8AC3E}">
        <p14:creationId xmlns:p14="http://schemas.microsoft.com/office/powerpoint/2010/main" val="27885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20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International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1FAADA-B3CA-4B3F-B3B8-79AF83EC34C7}"/>
              </a:ext>
            </a:extLst>
          </p:cNvPr>
          <p:cNvSpPr txBox="1"/>
          <p:nvPr/>
        </p:nvSpPr>
        <p:spPr>
          <a:xfrm>
            <a:off x="11641793" y="1110344"/>
            <a:ext cx="615553" cy="5040084"/>
          </a:xfrm>
          <a:prstGeom prst="rect">
            <a:avLst/>
          </a:prstGeom>
          <a:noFill/>
        </p:spPr>
        <p:txBody>
          <a:bodyPr vert="vert" wrap="non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EBL nowadays</a:t>
            </a:r>
          </a:p>
        </p:txBody>
      </p:sp>
      <p:pic>
        <p:nvPicPr>
          <p:cNvPr id="3" name="MAPPER simulation">
            <a:hlinkClick r:id="" action="ppaction://media"/>
            <a:extLst>
              <a:ext uri="{FF2B5EF4-FFF2-40B4-BE49-F238E27FC236}">
                <a16:creationId xmlns:a16="http://schemas.microsoft.com/office/drawing/2014/main" id="{BA6C81AF-7DB9-42CC-92DE-2987184BB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2849" y="1714500"/>
            <a:ext cx="6062435" cy="44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6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/>
              <a:t>Competition at industry level: nowadays !</a:t>
            </a:r>
          </a:p>
        </p:txBody>
      </p:sp>
      <p:grpSp>
        <p:nvGrpSpPr>
          <p:cNvPr id="206" name="Group 186"/>
          <p:cNvGrpSpPr>
            <a:grpSpLocks/>
          </p:cNvGrpSpPr>
          <p:nvPr/>
        </p:nvGrpSpPr>
        <p:grpSpPr bwMode="auto">
          <a:xfrm>
            <a:off x="4964997" y="3755235"/>
            <a:ext cx="3997400" cy="374659"/>
            <a:chOff x="2189" y="1996"/>
            <a:chExt cx="2677" cy="236"/>
          </a:xfrm>
        </p:grpSpPr>
        <p:sp>
          <p:nvSpPr>
            <p:cNvPr id="207" name="Oval 187"/>
            <p:cNvSpPr>
              <a:spLocks noChangeArrowheads="1"/>
            </p:cNvSpPr>
            <p:nvPr/>
          </p:nvSpPr>
          <p:spPr bwMode="auto">
            <a:xfrm rot="19902315">
              <a:off x="2189" y="1996"/>
              <a:ext cx="2058" cy="236"/>
            </a:xfrm>
            <a:prstGeom prst="ellipse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208" name="Text Box 188"/>
            <p:cNvSpPr txBox="1">
              <a:spLocks noChangeArrowheads="1"/>
            </p:cNvSpPr>
            <p:nvPr/>
          </p:nvSpPr>
          <p:spPr bwMode="auto">
            <a:xfrm>
              <a:off x="3321" y="2016"/>
              <a:ext cx="1545" cy="194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b="1" dirty="0">
                  <a:latin typeface="Arial Narrow" pitchFamily="34" charset="0"/>
                </a:rPr>
                <a:t>ELECTRONS : SHAPED BEAM</a:t>
              </a:r>
            </a:p>
          </p:txBody>
        </p:sp>
      </p:grpSp>
      <p:grpSp>
        <p:nvGrpSpPr>
          <p:cNvPr id="209" name="Groupe 208"/>
          <p:cNvGrpSpPr/>
          <p:nvPr/>
        </p:nvGrpSpPr>
        <p:grpSpPr>
          <a:xfrm>
            <a:off x="1853762" y="1342827"/>
            <a:ext cx="8236022" cy="5079330"/>
            <a:chOff x="329762" y="908720"/>
            <a:chExt cx="8236022" cy="5079330"/>
          </a:xfrm>
        </p:grpSpPr>
        <p:sp>
          <p:nvSpPr>
            <p:cNvPr id="210" name="Text Box 160"/>
            <p:cNvSpPr txBox="1">
              <a:spLocks noChangeArrowheads="1"/>
            </p:cNvSpPr>
            <p:nvPr/>
          </p:nvSpPr>
          <p:spPr bwMode="auto">
            <a:xfrm>
              <a:off x="3358804" y="5692775"/>
              <a:ext cx="1721723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>
                  <a:latin typeface="Arial Narrow" pitchFamily="34" charset="0"/>
                </a:rPr>
                <a:t>RESOLUTION - </a:t>
              </a:r>
              <a:r>
                <a:rPr lang="en-US" sz="1400">
                  <a:latin typeface="Arial Narrow" pitchFamily="34" charset="0"/>
                  <a:sym typeface="Symbol" pitchFamily="18" charset="2"/>
                </a:rPr>
                <a:t></a:t>
              </a:r>
              <a:r>
                <a:rPr lang="en-US" sz="1400">
                  <a:latin typeface="Arial Narrow" pitchFamily="34" charset="0"/>
                </a:rPr>
                <a:t>m</a:t>
              </a:r>
            </a:p>
          </p:txBody>
        </p:sp>
        <p:grpSp>
          <p:nvGrpSpPr>
            <p:cNvPr id="211" name="Groupe 210"/>
            <p:cNvGrpSpPr/>
            <p:nvPr/>
          </p:nvGrpSpPr>
          <p:grpSpPr>
            <a:xfrm>
              <a:off x="329762" y="908720"/>
              <a:ext cx="8236022" cy="4777561"/>
              <a:chOff x="329762" y="954088"/>
              <a:chExt cx="8236022" cy="4777561"/>
            </a:xfrm>
          </p:grpSpPr>
          <p:grpSp>
            <p:nvGrpSpPr>
              <p:cNvPr id="212" name="Group 190"/>
              <p:cNvGrpSpPr>
                <a:grpSpLocks/>
              </p:cNvGrpSpPr>
              <p:nvPr/>
            </p:nvGrpSpPr>
            <p:grpSpPr bwMode="auto">
              <a:xfrm>
                <a:off x="7269153" y="4335467"/>
                <a:ext cx="1279525" cy="461963"/>
                <a:chOff x="4830" y="2731"/>
                <a:chExt cx="806" cy="291"/>
              </a:xfrm>
            </p:grpSpPr>
            <p:sp>
              <p:nvSpPr>
                <p:cNvPr id="373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4830" y="2746"/>
                  <a:ext cx="136" cy="136"/>
                </a:xfrm>
                <a:prstGeom prst="rect">
                  <a:avLst/>
                </a:prstGeom>
                <a:solidFill>
                  <a:srgbClr val="FFFF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fr-FR" sz="1000">
                    <a:latin typeface="Arial Narrow" pitchFamily="34" charset="0"/>
                  </a:endParaRPr>
                </a:p>
              </p:txBody>
            </p:sp>
            <p:sp>
              <p:nvSpPr>
                <p:cNvPr id="374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5036" y="2731"/>
                  <a:ext cx="60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</a:rPr>
                    <a:t>MASS PRODUCTION</a:t>
                  </a:r>
                </a:p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  <a:sym typeface="Wingdings" pitchFamily="2" charset="2"/>
                    </a:rPr>
                    <a:t> </a:t>
                  </a:r>
                  <a:r>
                    <a:rPr lang="en-US" sz="800" dirty="0">
                      <a:latin typeface="Arial Narrow" pitchFamily="34" charset="0"/>
                    </a:rPr>
                    <a:t>NEED MASK</a:t>
                  </a:r>
                </a:p>
              </p:txBody>
            </p:sp>
          </p:grpSp>
          <p:sp>
            <p:nvSpPr>
              <p:cNvPr id="213" name="Line 2"/>
              <p:cNvSpPr>
                <a:spLocks noChangeShapeType="1"/>
              </p:cNvSpPr>
              <p:nvPr/>
            </p:nvSpPr>
            <p:spPr bwMode="auto">
              <a:xfrm>
                <a:off x="2736117" y="1057275"/>
                <a:ext cx="1493" cy="4322763"/>
              </a:xfrm>
              <a:prstGeom prst="lin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4" name="Line 3"/>
              <p:cNvSpPr>
                <a:spLocks noChangeShapeType="1"/>
              </p:cNvSpPr>
              <p:nvPr/>
            </p:nvSpPr>
            <p:spPr bwMode="auto">
              <a:xfrm>
                <a:off x="4196520" y="1057275"/>
                <a:ext cx="1493" cy="4322763"/>
              </a:xfrm>
              <a:prstGeom prst="lin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5" name="Line 4"/>
              <p:cNvSpPr>
                <a:spLocks noChangeShapeType="1"/>
              </p:cNvSpPr>
              <p:nvPr/>
            </p:nvSpPr>
            <p:spPr bwMode="auto">
              <a:xfrm>
                <a:off x="5667376" y="1057275"/>
                <a:ext cx="1494" cy="4322763"/>
              </a:xfrm>
              <a:prstGeom prst="lin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6" name="Rectangle 5"/>
              <p:cNvSpPr>
                <a:spLocks noChangeArrowheads="1"/>
              </p:cNvSpPr>
              <p:nvPr/>
            </p:nvSpPr>
            <p:spPr bwMode="auto">
              <a:xfrm>
                <a:off x="1265260" y="1057275"/>
                <a:ext cx="5862519" cy="43227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7" name="Line 8"/>
              <p:cNvSpPr>
                <a:spLocks noChangeShapeType="1"/>
              </p:cNvSpPr>
              <p:nvPr/>
            </p:nvSpPr>
            <p:spPr bwMode="auto">
              <a:xfrm flipV="1">
                <a:off x="1707264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8" name="Line 9"/>
              <p:cNvSpPr>
                <a:spLocks noChangeShapeType="1"/>
              </p:cNvSpPr>
              <p:nvPr/>
            </p:nvSpPr>
            <p:spPr bwMode="auto">
              <a:xfrm flipV="1">
                <a:off x="1265260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19" name="Line 11"/>
              <p:cNvSpPr>
                <a:spLocks noChangeShapeType="1"/>
              </p:cNvSpPr>
              <p:nvPr/>
            </p:nvSpPr>
            <p:spPr bwMode="auto">
              <a:xfrm>
                <a:off x="1265260" y="1057275"/>
                <a:ext cx="1494" cy="4322763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0" name="Line 12"/>
              <p:cNvSpPr>
                <a:spLocks noChangeShapeType="1"/>
              </p:cNvSpPr>
              <p:nvPr/>
            </p:nvSpPr>
            <p:spPr bwMode="auto">
              <a:xfrm>
                <a:off x="1212997" y="53800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1" name="Line 13"/>
              <p:cNvSpPr>
                <a:spLocks noChangeShapeType="1"/>
              </p:cNvSpPr>
              <p:nvPr/>
            </p:nvSpPr>
            <p:spPr bwMode="auto">
              <a:xfrm>
                <a:off x="1212997" y="52339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2" name="Line 14"/>
              <p:cNvSpPr>
                <a:spLocks noChangeShapeType="1"/>
              </p:cNvSpPr>
              <p:nvPr/>
            </p:nvSpPr>
            <p:spPr bwMode="auto">
              <a:xfrm>
                <a:off x="1212997" y="51514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3" name="Line 15"/>
              <p:cNvSpPr>
                <a:spLocks noChangeShapeType="1"/>
              </p:cNvSpPr>
              <p:nvPr/>
            </p:nvSpPr>
            <p:spPr bwMode="auto">
              <a:xfrm>
                <a:off x="1212997" y="50895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4" name="Line 16"/>
              <p:cNvSpPr>
                <a:spLocks noChangeShapeType="1"/>
              </p:cNvSpPr>
              <p:nvPr/>
            </p:nvSpPr>
            <p:spPr bwMode="auto">
              <a:xfrm>
                <a:off x="1212997" y="50419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5" name="Line 17"/>
              <p:cNvSpPr>
                <a:spLocks noChangeShapeType="1"/>
              </p:cNvSpPr>
              <p:nvPr/>
            </p:nvSpPr>
            <p:spPr bwMode="auto">
              <a:xfrm>
                <a:off x="1212997" y="50069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6" name="Line 18"/>
              <p:cNvSpPr>
                <a:spLocks noChangeShapeType="1"/>
              </p:cNvSpPr>
              <p:nvPr/>
            </p:nvSpPr>
            <p:spPr bwMode="auto">
              <a:xfrm>
                <a:off x="1212997" y="49720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7" name="Line 19"/>
              <p:cNvSpPr>
                <a:spLocks noChangeShapeType="1"/>
              </p:cNvSpPr>
              <p:nvPr/>
            </p:nvSpPr>
            <p:spPr bwMode="auto">
              <a:xfrm>
                <a:off x="1212997" y="49450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8" name="Line 20"/>
              <p:cNvSpPr>
                <a:spLocks noChangeShapeType="1"/>
              </p:cNvSpPr>
              <p:nvPr/>
            </p:nvSpPr>
            <p:spPr bwMode="auto">
              <a:xfrm>
                <a:off x="1212997" y="49244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29" name="Line 21"/>
              <p:cNvSpPr>
                <a:spLocks noChangeShapeType="1"/>
              </p:cNvSpPr>
              <p:nvPr/>
            </p:nvSpPr>
            <p:spPr bwMode="auto">
              <a:xfrm>
                <a:off x="1212997" y="48974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0" name="Line 22"/>
              <p:cNvSpPr>
                <a:spLocks noChangeShapeType="1"/>
              </p:cNvSpPr>
              <p:nvPr/>
            </p:nvSpPr>
            <p:spPr bwMode="auto">
              <a:xfrm>
                <a:off x="1212997" y="47513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1" name="Line 23"/>
              <p:cNvSpPr>
                <a:spLocks noChangeShapeType="1"/>
              </p:cNvSpPr>
              <p:nvPr/>
            </p:nvSpPr>
            <p:spPr bwMode="auto">
              <a:xfrm>
                <a:off x="1212997" y="46688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2" name="Line 24"/>
              <p:cNvSpPr>
                <a:spLocks noChangeShapeType="1"/>
              </p:cNvSpPr>
              <p:nvPr/>
            </p:nvSpPr>
            <p:spPr bwMode="auto">
              <a:xfrm>
                <a:off x="1212997" y="46069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3" name="Line 25"/>
              <p:cNvSpPr>
                <a:spLocks noChangeShapeType="1"/>
              </p:cNvSpPr>
              <p:nvPr/>
            </p:nvSpPr>
            <p:spPr bwMode="auto">
              <a:xfrm>
                <a:off x="1212997" y="45656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4" name="Line 26"/>
              <p:cNvSpPr>
                <a:spLocks noChangeShapeType="1"/>
              </p:cNvSpPr>
              <p:nvPr/>
            </p:nvSpPr>
            <p:spPr bwMode="auto">
              <a:xfrm>
                <a:off x="1212997" y="45243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5" name="Line 27"/>
              <p:cNvSpPr>
                <a:spLocks noChangeShapeType="1"/>
              </p:cNvSpPr>
              <p:nvPr/>
            </p:nvSpPr>
            <p:spPr bwMode="auto">
              <a:xfrm>
                <a:off x="1212997" y="44894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6" name="Line 28"/>
              <p:cNvSpPr>
                <a:spLocks noChangeShapeType="1"/>
              </p:cNvSpPr>
              <p:nvPr/>
            </p:nvSpPr>
            <p:spPr bwMode="auto">
              <a:xfrm>
                <a:off x="1212997" y="44624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7" name="Line 29"/>
              <p:cNvSpPr>
                <a:spLocks noChangeShapeType="1"/>
              </p:cNvSpPr>
              <p:nvPr/>
            </p:nvSpPr>
            <p:spPr bwMode="auto">
              <a:xfrm>
                <a:off x="1212997" y="44418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8" name="Line 30"/>
              <p:cNvSpPr>
                <a:spLocks noChangeShapeType="1"/>
              </p:cNvSpPr>
              <p:nvPr/>
            </p:nvSpPr>
            <p:spPr bwMode="auto">
              <a:xfrm>
                <a:off x="1212997" y="44211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39" name="Line 31"/>
              <p:cNvSpPr>
                <a:spLocks noChangeShapeType="1"/>
              </p:cNvSpPr>
              <p:nvPr/>
            </p:nvSpPr>
            <p:spPr bwMode="auto">
              <a:xfrm>
                <a:off x="1212997" y="42767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0" name="Line 32"/>
              <p:cNvSpPr>
                <a:spLocks noChangeShapeType="1"/>
              </p:cNvSpPr>
              <p:nvPr/>
            </p:nvSpPr>
            <p:spPr bwMode="auto">
              <a:xfrm>
                <a:off x="1212997" y="41862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1" name="Line 33"/>
              <p:cNvSpPr>
                <a:spLocks noChangeShapeType="1"/>
              </p:cNvSpPr>
              <p:nvPr/>
            </p:nvSpPr>
            <p:spPr bwMode="auto">
              <a:xfrm>
                <a:off x="1212997" y="41322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2" name="Line 34"/>
              <p:cNvSpPr>
                <a:spLocks noChangeShapeType="1"/>
              </p:cNvSpPr>
              <p:nvPr/>
            </p:nvSpPr>
            <p:spPr bwMode="auto">
              <a:xfrm>
                <a:off x="1212997" y="40830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3" name="Line 35"/>
              <p:cNvSpPr>
                <a:spLocks noChangeShapeType="1"/>
              </p:cNvSpPr>
              <p:nvPr/>
            </p:nvSpPr>
            <p:spPr bwMode="auto">
              <a:xfrm>
                <a:off x="1212997" y="40417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4" name="Line 36"/>
              <p:cNvSpPr>
                <a:spLocks noChangeShapeType="1"/>
              </p:cNvSpPr>
              <p:nvPr/>
            </p:nvSpPr>
            <p:spPr bwMode="auto">
              <a:xfrm>
                <a:off x="1212997" y="40147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5" name="Line 37"/>
              <p:cNvSpPr>
                <a:spLocks noChangeShapeType="1"/>
              </p:cNvSpPr>
              <p:nvPr/>
            </p:nvSpPr>
            <p:spPr bwMode="auto">
              <a:xfrm>
                <a:off x="1212997" y="39878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6" name="Line 38"/>
              <p:cNvSpPr>
                <a:spLocks noChangeShapeType="1"/>
              </p:cNvSpPr>
              <p:nvPr/>
            </p:nvSpPr>
            <p:spPr bwMode="auto">
              <a:xfrm>
                <a:off x="1212997" y="39592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7" name="Line 39"/>
              <p:cNvSpPr>
                <a:spLocks noChangeShapeType="1"/>
              </p:cNvSpPr>
              <p:nvPr/>
            </p:nvSpPr>
            <p:spPr bwMode="auto">
              <a:xfrm>
                <a:off x="1212997" y="39385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8" name="Line 40"/>
              <p:cNvSpPr>
                <a:spLocks noChangeShapeType="1"/>
              </p:cNvSpPr>
              <p:nvPr/>
            </p:nvSpPr>
            <p:spPr bwMode="auto">
              <a:xfrm>
                <a:off x="1212997" y="37941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49" name="Line 41"/>
              <p:cNvSpPr>
                <a:spLocks noChangeShapeType="1"/>
              </p:cNvSpPr>
              <p:nvPr/>
            </p:nvSpPr>
            <p:spPr bwMode="auto">
              <a:xfrm>
                <a:off x="1212997" y="37115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0" name="Line 42"/>
              <p:cNvSpPr>
                <a:spLocks noChangeShapeType="1"/>
              </p:cNvSpPr>
              <p:nvPr/>
            </p:nvSpPr>
            <p:spPr bwMode="auto">
              <a:xfrm>
                <a:off x="1212997" y="36496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1" name="Line 43"/>
              <p:cNvSpPr>
                <a:spLocks noChangeShapeType="1"/>
              </p:cNvSpPr>
              <p:nvPr/>
            </p:nvSpPr>
            <p:spPr bwMode="auto">
              <a:xfrm>
                <a:off x="1212997" y="36004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2" name="Line 44"/>
              <p:cNvSpPr>
                <a:spLocks noChangeShapeType="1"/>
              </p:cNvSpPr>
              <p:nvPr/>
            </p:nvSpPr>
            <p:spPr bwMode="auto">
              <a:xfrm>
                <a:off x="1212997" y="35671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3" name="Line 45"/>
              <p:cNvSpPr>
                <a:spLocks noChangeShapeType="1"/>
              </p:cNvSpPr>
              <p:nvPr/>
            </p:nvSpPr>
            <p:spPr bwMode="auto">
              <a:xfrm>
                <a:off x="1212997" y="35321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4" name="Line 46"/>
              <p:cNvSpPr>
                <a:spLocks noChangeShapeType="1"/>
              </p:cNvSpPr>
              <p:nvPr/>
            </p:nvSpPr>
            <p:spPr bwMode="auto">
              <a:xfrm>
                <a:off x="1212997" y="35052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5" name="Line 47"/>
              <p:cNvSpPr>
                <a:spLocks noChangeShapeType="1"/>
              </p:cNvSpPr>
              <p:nvPr/>
            </p:nvSpPr>
            <p:spPr bwMode="auto">
              <a:xfrm>
                <a:off x="1212997" y="34845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6" name="Line 48"/>
              <p:cNvSpPr>
                <a:spLocks noChangeShapeType="1"/>
              </p:cNvSpPr>
              <p:nvPr/>
            </p:nvSpPr>
            <p:spPr bwMode="auto">
              <a:xfrm>
                <a:off x="1212997" y="34559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7" name="Line 49"/>
              <p:cNvSpPr>
                <a:spLocks noChangeShapeType="1"/>
              </p:cNvSpPr>
              <p:nvPr/>
            </p:nvSpPr>
            <p:spPr bwMode="auto">
              <a:xfrm>
                <a:off x="1212997" y="33115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8" name="Line 50"/>
              <p:cNvSpPr>
                <a:spLocks noChangeShapeType="1"/>
              </p:cNvSpPr>
              <p:nvPr/>
            </p:nvSpPr>
            <p:spPr bwMode="auto">
              <a:xfrm>
                <a:off x="1212997" y="32289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59" name="Line 51"/>
              <p:cNvSpPr>
                <a:spLocks noChangeShapeType="1"/>
              </p:cNvSpPr>
              <p:nvPr/>
            </p:nvSpPr>
            <p:spPr bwMode="auto">
              <a:xfrm>
                <a:off x="1212997" y="31670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0" name="Line 52"/>
              <p:cNvSpPr>
                <a:spLocks noChangeShapeType="1"/>
              </p:cNvSpPr>
              <p:nvPr/>
            </p:nvSpPr>
            <p:spPr bwMode="auto">
              <a:xfrm>
                <a:off x="1212997" y="31257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1" name="Line 53"/>
              <p:cNvSpPr>
                <a:spLocks noChangeShapeType="1"/>
              </p:cNvSpPr>
              <p:nvPr/>
            </p:nvSpPr>
            <p:spPr bwMode="auto">
              <a:xfrm>
                <a:off x="1212997" y="30845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2" name="Line 54"/>
              <p:cNvSpPr>
                <a:spLocks noChangeShapeType="1"/>
              </p:cNvSpPr>
              <p:nvPr/>
            </p:nvSpPr>
            <p:spPr bwMode="auto">
              <a:xfrm>
                <a:off x="1212997" y="30495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3" name="Line 55"/>
              <p:cNvSpPr>
                <a:spLocks noChangeShapeType="1"/>
              </p:cNvSpPr>
              <p:nvPr/>
            </p:nvSpPr>
            <p:spPr bwMode="auto">
              <a:xfrm>
                <a:off x="1212997" y="302260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4" name="Line 56"/>
              <p:cNvSpPr>
                <a:spLocks noChangeShapeType="1"/>
              </p:cNvSpPr>
              <p:nvPr/>
            </p:nvSpPr>
            <p:spPr bwMode="auto">
              <a:xfrm>
                <a:off x="1212997" y="30019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5" name="Line 57"/>
              <p:cNvSpPr>
                <a:spLocks noChangeShapeType="1"/>
              </p:cNvSpPr>
              <p:nvPr/>
            </p:nvSpPr>
            <p:spPr bwMode="auto">
              <a:xfrm>
                <a:off x="1212997" y="29813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6" name="Line 58"/>
              <p:cNvSpPr>
                <a:spLocks noChangeShapeType="1"/>
              </p:cNvSpPr>
              <p:nvPr/>
            </p:nvSpPr>
            <p:spPr bwMode="auto">
              <a:xfrm>
                <a:off x="1212997" y="28352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7" name="Line 59"/>
              <p:cNvSpPr>
                <a:spLocks noChangeShapeType="1"/>
              </p:cNvSpPr>
              <p:nvPr/>
            </p:nvSpPr>
            <p:spPr bwMode="auto">
              <a:xfrm>
                <a:off x="1212997" y="27463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8" name="Line 60"/>
              <p:cNvSpPr>
                <a:spLocks noChangeShapeType="1"/>
              </p:cNvSpPr>
              <p:nvPr/>
            </p:nvSpPr>
            <p:spPr bwMode="auto">
              <a:xfrm>
                <a:off x="1212997" y="26908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69" name="Line 61"/>
              <p:cNvSpPr>
                <a:spLocks noChangeShapeType="1"/>
              </p:cNvSpPr>
              <p:nvPr/>
            </p:nvSpPr>
            <p:spPr bwMode="auto">
              <a:xfrm>
                <a:off x="1212997" y="26431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0" name="Line 62"/>
              <p:cNvSpPr>
                <a:spLocks noChangeShapeType="1"/>
              </p:cNvSpPr>
              <p:nvPr/>
            </p:nvSpPr>
            <p:spPr bwMode="auto">
              <a:xfrm>
                <a:off x="1212997" y="26019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1" name="Line 63"/>
              <p:cNvSpPr>
                <a:spLocks noChangeShapeType="1"/>
              </p:cNvSpPr>
              <p:nvPr/>
            </p:nvSpPr>
            <p:spPr bwMode="auto">
              <a:xfrm>
                <a:off x="1212997" y="25733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2" name="Line 64"/>
              <p:cNvSpPr>
                <a:spLocks noChangeShapeType="1"/>
              </p:cNvSpPr>
              <p:nvPr/>
            </p:nvSpPr>
            <p:spPr bwMode="auto">
              <a:xfrm>
                <a:off x="1212997" y="25463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3" name="Line 65"/>
              <p:cNvSpPr>
                <a:spLocks noChangeShapeType="1"/>
              </p:cNvSpPr>
              <p:nvPr/>
            </p:nvSpPr>
            <p:spPr bwMode="auto">
              <a:xfrm>
                <a:off x="1212997" y="25193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4" name="Line 66"/>
              <p:cNvSpPr>
                <a:spLocks noChangeShapeType="1"/>
              </p:cNvSpPr>
              <p:nvPr/>
            </p:nvSpPr>
            <p:spPr bwMode="auto">
              <a:xfrm>
                <a:off x="1212997" y="24987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5" name="Line 67"/>
              <p:cNvSpPr>
                <a:spLocks noChangeShapeType="1"/>
              </p:cNvSpPr>
              <p:nvPr/>
            </p:nvSpPr>
            <p:spPr bwMode="auto">
              <a:xfrm>
                <a:off x="1212997" y="23526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6" name="Line 68"/>
              <p:cNvSpPr>
                <a:spLocks noChangeShapeType="1"/>
              </p:cNvSpPr>
              <p:nvPr/>
            </p:nvSpPr>
            <p:spPr bwMode="auto">
              <a:xfrm>
                <a:off x="1212997" y="22701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7" name="Line 69"/>
              <p:cNvSpPr>
                <a:spLocks noChangeShapeType="1"/>
              </p:cNvSpPr>
              <p:nvPr/>
            </p:nvSpPr>
            <p:spPr bwMode="auto">
              <a:xfrm>
                <a:off x="1212997" y="22082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8" name="Line 70"/>
              <p:cNvSpPr>
                <a:spLocks noChangeShapeType="1"/>
              </p:cNvSpPr>
              <p:nvPr/>
            </p:nvSpPr>
            <p:spPr bwMode="auto">
              <a:xfrm>
                <a:off x="1212997" y="21605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79" name="Line 71"/>
              <p:cNvSpPr>
                <a:spLocks noChangeShapeType="1"/>
              </p:cNvSpPr>
              <p:nvPr/>
            </p:nvSpPr>
            <p:spPr bwMode="auto">
              <a:xfrm>
                <a:off x="1212997" y="21256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0" name="Line 72"/>
              <p:cNvSpPr>
                <a:spLocks noChangeShapeType="1"/>
              </p:cNvSpPr>
              <p:nvPr/>
            </p:nvSpPr>
            <p:spPr bwMode="auto">
              <a:xfrm>
                <a:off x="1212997" y="20907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1" name="Line 73"/>
              <p:cNvSpPr>
                <a:spLocks noChangeShapeType="1"/>
              </p:cNvSpPr>
              <p:nvPr/>
            </p:nvSpPr>
            <p:spPr bwMode="auto">
              <a:xfrm>
                <a:off x="1212997" y="20637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2" name="Line 74"/>
              <p:cNvSpPr>
                <a:spLocks noChangeShapeType="1"/>
              </p:cNvSpPr>
              <p:nvPr/>
            </p:nvSpPr>
            <p:spPr bwMode="auto">
              <a:xfrm>
                <a:off x="1212997" y="20431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3" name="Line 75"/>
              <p:cNvSpPr>
                <a:spLocks noChangeShapeType="1"/>
              </p:cNvSpPr>
              <p:nvPr/>
            </p:nvSpPr>
            <p:spPr bwMode="auto">
              <a:xfrm>
                <a:off x="1212997" y="20161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4" name="Line 76"/>
              <p:cNvSpPr>
                <a:spLocks noChangeShapeType="1"/>
              </p:cNvSpPr>
              <p:nvPr/>
            </p:nvSpPr>
            <p:spPr bwMode="auto">
              <a:xfrm>
                <a:off x="1212997" y="18700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5" name="Line 77"/>
              <p:cNvSpPr>
                <a:spLocks noChangeShapeType="1"/>
              </p:cNvSpPr>
              <p:nvPr/>
            </p:nvSpPr>
            <p:spPr bwMode="auto">
              <a:xfrm>
                <a:off x="1212997" y="17875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6" name="Line 78"/>
              <p:cNvSpPr>
                <a:spLocks noChangeShapeType="1"/>
              </p:cNvSpPr>
              <p:nvPr/>
            </p:nvSpPr>
            <p:spPr bwMode="auto">
              <a:xfrm>
                <a:off x="1212997" y="17256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7" name="Line 79"/>
              <p:cNvSpPr>
                <a:spLocks noChangeShapeType="1"/>
              </p:cNvSpPr>
              <p:nvPr/>
            </p:nvSpPr>
            <p:spPr bwMode="auto">
              <a:xfrm>
                <a:off x="1212997" y="16843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8" name="Line 80"/>
              <p:cNvSpPr>
                <a:spLocks noChangeShapeType="1"/>
              </p:cNvSpPr>
              <p:nvPr/>
            </p:nvSpPr>
            <p:spPr bwMode="auto">
              <a:xfrm>
                <a:off x="1212997" y="16430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89" name="Line 81"/>
              <p:cNvSpPr>
                <a:spLocks noChangeShapeType="1"/>
              </p:cNvSpPr>
              <p:nvPr/>
            </p:nvSpPr>
            <p:spPr bwMode="auto">
              <a:xfrm>
                <a:off x="1212997" y="16081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0" name="Line 82"/>
              <p:cNvSpPr>
                <a:spLocks noChangeShapeType="1"/>
              </p:cNvSpPr>
              <p:nvPr/>
            </p:nvSpPr>
            <p:spPr bwMode="auto">
              <a:xfrm>
                <a:off x="1212997" y="15811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1" name="Line 83"/>
              <p:cNvSpPr>
                <a:spLocks noChangeShapeType="1"/>
              </p:cNvSpPr>
              <p:nvPr/>
            </p:nvSpPr>
            <p:spPr bwMode="auto">
              <a:xfrm>
                <a:off x="1212997" y="15605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2" name="Line 84"/>
              <p:cNvSpPr>
                <a:spLocks noChangeShapeType="1"/>
              </p:cNvSpPr>
              <p:nvPr/>
            </p:nvSpPr>
            <p:spPr bwMode="auto">
              <a:xfrm>
                <a:off x="1212997" y="15398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3" name="Line 85"/>
              <p:cNvSpPr>
                <a:spLocks noChangeShapeType="1"/>
              </p:cNvSpPr>
              <p:nvPr/>
            </p:nvSpPr>
            <p:spPr bwMode="auto">
              <a:xfrm>
                <a:off x="1212997" y="13954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4" name="Line 86"/>
              <p:cNvSpPr>
                <a:spLocks noChangeShapeType="1"/>
              </p:cNvSpPr>
              <p:nvPr/>
            </p:nvSpPr>
            <p:spPr bwMode="auto">
              <a:xfrm>
                <a:off x="1212997" y="130492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5" name="Line 87"/>
              <p:cNvSpPr>
                <a:spLocks noChangeShapeType="1"/>
              </p:cNvSpPr>
              <p:nvPr/>
            </p:nvSpPr>
            <p:spPr bwMode="auto">
              <a:xfrm>
                <a:off x="1212997" y="1250950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6" name="Line 88"/>
              <p:cNvSpPr>
                <a:spLocks noChangeShapeType="1"/>
              </p:cNvSpPr>
              <p:nvPr/>
            </p:nvSpPr>
            <p:spPr bwMode="auto">
              <a:xfrm>
                <a:off x="1212997" y="120173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7" name="Line 89"/>
              <p:cNvSpPr>
                <a:spLocks noChangeShapeType="1"/>
              </p:cNvSpPr>
              <p:nvPr/>
            </p:nvSpPr>
            <p:spPr bwMode="auto">
              <a:xfrm>
                <a:off x="1212997" y="116046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8" name="Line 90"/>
              <p:cNvSpPr>
                <a:spLocks noChangeShapeType="1"/>
              </p:cNvSpPr>
              <p:nvPr/>
            </p:nvSpPr>
            <p:spPr bwMode="auto">
              <a:xfrm>
                <a:off x="1212997" y="11334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299" name="Line 91"/>
              <p:cNvSpPr>
                <a:spLocks noChangeShapeType="1"/>
              </p:cNvSpPr>
              <p:nvPr/>
            </p:nvSpPr>
            <p:spPr bwMode="auto">
              <a:xfrm>
                <a:off x="1212997" y="1106488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0" name="Line 92"/>
              <p:cNvSpPr>
                <a:spLocks noChangeShapeType="1"/>
              </p:cNvSpPr>
              <p:nvPr/>
            </p:nvSpPr>
            <p:spPr bwMode="auto">
              <a:xfrm>
                <a:off x="1212997" y="1077913"/>
                <a:ext cx="52263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1" name="Line 93"/>
              <p:cNvSpPr>
                <a:spLocks noChangeShapeType="1"/>
              </p:cNvSpPr>
              <p:nvPr/>
            </p:nvSpPr>
            <p:spPr bwMode="auto">
              <a:xfrm>
                <a:off x="1212997" y="1057275"/>
                <a:ext cx="52263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2" name="Line 94"/>
              <p:cNvSpPr>
                <a:spLocks noChangeShapeType="1"/>
              </p:cNvSpPr>
              <p:nvPr/>
            </p:nvSpPr>
            <p:spPr bwMode="auto">
              <a:xfrm>
                <a:off x="1192091" y="538003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3" name="Line 95"/>
              <p:cNvSpPr>
                <a:spLocks noChangeShapeType="1"/>
              </p:cNvSpPr>
              <p:nvPr/>
            </p:nvSpPr>
            <p:spPr bwMode="auto">
              <a:xfrm>
                <a:off x="1192091" y="489743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4" name="Line 96"/>
              <p:cNvSpPr>
                <a:spLocks noChangeShapeType="1"/>
              </p:cNvSpPr>
              <p:nvPr/>
            </p:nvSpPr>
            <p:spPr bwMode="auto">
              <a:xfrm>
                <a:off x="1192091" y="442118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5" name="Line 97"/>
              <p:cNvSpPr>
                <a:spLocks noChangeShapeType="1"/>
              </p:cNvSpPr>
              <p:nvPr/>
            </p:nvSpPr>
            <p:spPr bwMode="auto">
              <a:xfrm>
                <a:off x="1192091" y="393858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6" name="Line 98"/>
              <p:cNvSpPr>
                <a:spLocks noChangeShapeType="1"/>
              </p:cNvSpPr>
              <p:nvPr/>
            </p:nvSpPr>
            <p:spPr bwMode="auto">
              <a:xfrm>
                <a:off x="1192091" y="3455988"/>
                <a:ext cx="7316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7" name="Line 99"/>
              <p:cNvSpPr>
                <a:spLocks noChangeShapeType="1"/>
              </p:cNvSpPr>
              <p:nvPr/>
            </p:nvSpPr>
            <p:spPr bwMode="auto">
              <a:xfrm>
                <a:off x="1192091" y="298132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8" name="Line 100"/>
              <p:cNvSpPr>
                <a:spLocks noChangeShapeType="1"/>
              </p:cNvSpPr>
              <p:nvPr/>
            </p:nvSpPr>
            <p:spPr bwMode="auto">
              <a:xfrm>
                <a:off x="1192091" y="249872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09" name="Line 101"/>
              <p:cNvSpPr>
                <a:spLocks noChangeShapeType="1"/>
              </p:cNvSpPr>
              <p:nvPr/>
            </p:nvSpPr>
            <p:spPr bwMode="auto">
              <a:xfrm>
                <a:off x="1192091" y="201612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0" name="Line 102"/>
              <p:cNvSpPr>
                <a:spLocks noChangeShapeType="1"/>
              </p:cNvSpPr>
              <p:nvPr/>
            </p:nvSpPr>
            <p:spPr bwMode="auto">
              <a:xfrm>
                <a:off x="1192091" y="153987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1" name="Line 103"/>
              <p:cNvSpPr>
                <a:spLocks noChangeShapeType="1"/>
              </p:cNvSpPr>
              <p:nvPr/>
            </p:nvSpPr>
            <p:spPr bwMode="auto">
              <a:xfrm>
                <a:off x="1192091" y="1057275"/>
                <a:ext cx="73169" cy="1588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2" name="Line 104"/>
              <p:cNvSpPr>
                <a:spLocks noChangeShapeType="1"/>
              </p:cNvSpPr>
              <p:nvPr/>
            </p:nvSpPr>
            <p:spPr bwMode="auto">
              <a:xfrm>
                <a:off x="1265260" y="5380038"/>
                <a:ext cx="5862519" cy="15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3" name="Line 105"/>
              <p:cNvSpPr>
                <a:spLocks noChangeShapeType="1"/>
              </p:cNvSpPr>
              <p:nvPr/>
            </p:nvSpPr>
            <p:spPr bwMode="auto">
              <a:xfrm flipV="1">
                <a:off x="197007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4" name="Line 106"/>
              <p:cNvSpPr>
                <a:spLocks noChangeShapeType="1"/>
              </p:cNvSpPr>
              <p:nvPr/>
            </p:nvSpPr>
            <p:spPr bwMode="auto">
              <a:xfrm flipV="1">
                <a:off x="2147774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5" name="Line 107"/>
              <p:cNvSpPr>
                <a:spLocks noChangeShapeType="1"/>
              </p:cNvSpPr>
              <p:nvPr/>
            </p:nvSpPr>
            <p:spPr bwMode="auto">
              <a:xfrm flipV="1">
                <a:off x="229560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6" name="Line 108"/>
              <p:cNvSpPr>
                <a:spLocks noChangeShapeType="1"/>
              </p:cNvSpPr>
              <p:nvPr/>
            </p:nvSpPr>
            <p:spPr bwMode="auto">
              <a:xfrm flipV="1">
                <a:off x="241058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7" name="Line 109"/>
              <p:cNvSpPr>
                <a:spLocks noChangeShapeType="1"/>
              </p:cNvSpPr>
              <p:nvPr/>
            </p:nvSpPr>
            <p:spPr bwMode="auto">
              <a:xfrm flipV="1">
                <a:off x="2504662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8" name="Line 110"/>
              <p:cNvSpPr>
                <a:spLocks noChangeShapeType="1"/>
              </p:cNvSpPr>
              <p:nvPr/>
            </p:nvSpPr>
            <p:spPr bwMode="auto">
              <a:xfrm flipV="1">
                <a:off x="2589778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19" name="Line 111"/>
              <p:cNvSpPr>
                <a:spLocks noChangeShapeType="1"/>
              </p:cNvSpPr>
              <p:nvPr/>
            </p:nvSpPr>
            <p:spPr bwMode="auto">
              <a:xfrm flipV="1">
                <a:off x="2662947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0" name="Line 112"/>
              <p:cNvSpPr>
                <a:spLocks noChangeShapeType="1"/>
              </p:cNvSpPr>
              <p:nvPr/>
            </p:nvSpPr>
            <p:spPr bwMode="auto">
              <a:xfrm flipV="1">
                <a:off x="273611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1" name="Line 113"/>
              <p:cNvSpPr>
                <a:spLocks noChangeShapeType="1"/>
              </p:cNvSpPr>
              <p:nvPr/>
            </p:nvSpPr>
            <p:spPr bwMode="auto">
              <a:xfrm flipV="1">
                <a:off x="3167667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2" name="Line 114"/>
              <p:cNvSpPr>
                <a:spLocks noChangeShapeType="1"/>
              </p:cNvSpPr>
              <p:nvPr/>
            </p:nvSpPr>
            <p:spPr bwMode="auto">
              <a:xfrm flipV="1">
                <a:off x="342898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3" name="Line 115"/>
              <p:cNvSpPr>
                <a:spLocks noChangeShapeType="1"/>
              </p:cNvSpPr>
              <p:nvPr/>
            </p:nvSpPr>
            <p:spPr bwMode="auto">
              <a:xfrm flipV="1">
                <a:off x="3608178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4" name="Line 116"/>
              <p:cNvSpPr>
                <a:spLocks noChangeShapeType="1"/>
              </p:cNvSpPr>
              <p:nvPr/>
            </p:nvSpPr>
            <p:spPr bwMode="auto">
              <a:xfrm flipV="1">
                <a:off x="3756009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5" name="Line 117"/>
              <p:cNvSpPr>
                <a:spLocks noChangeShapeType="1"/>
              </p:cNvSpPr>
              <p:nvPr/>
            </p:nvSpPr>
            <p:spPr bwMode="auto">
              <a:xfrm flipV="1">
                <a:off x="3870990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6" name="Line 118"/>
              <p:cNvSpPr>
                <a:spLocks noChangeShapeType="1"/>
              </p:cNvSpPr>
              <p:nvPr/>
            </p:nvSpPr>
            <p:spPr bwMode="auto">
              <a:xfrm flipV="1">
                <a:off x="3965065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7" name="Line 119"/>
              <p:cNvSpPr>
                <a:spLocks noChangeShapeType="1"/>
              </p:cNvSpPr>
              <p:nvPr/>
            </p:nvSpPr>
            <p:spPr bwMode="auto">
              <a:xfrm flipV="1">
                <a:off x="4050181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8" name="Line 120"/>
              <p:cNvSpPr>
                <a:spLocks noChangeShapeType="1"/>
              </p:cNvSpPr>
              <p:nvPr/>
            </p:nvSpPr>
            <p:spPr bwMode="auto">
              <a:xfrm flipV="1">
                <a:off x="4133803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29" name="Line 121"/>
              <p:cNvSpPr>
                <a:spLocks noChangeShapeType="1"/>
              </p:cNvSpPr>
              <p:nvPr/>
            </p:nvSpPr>
            <p:spPr bwMode="auto">
              <a:xfrm flipV="1">
                <a:off x="4196520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0" name="Line 122"/>
              <p:cNvSpPr>
                <a:spLocks noChangeShapeType="1"/>
              </p:cNvSpPr>
              <p:nvPr/>
            </p:nvSpPr>
            <p:spPr bwMode="auto">
              <a:xfrm flipV="1">
                <a:off x="4637030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1" name="Line 123"/>
              <p:cNvSpPr>
                <a:spLocks noChangeShapeType="1"/>
              </p:cNvSpPr>
              <p:nvPr/>
            </p:nvSpPr>
            <p:spPr bwMode="auto">
              <a:xfrm flipV="1">
                <a:off x="4899843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2" name="Line 124"/>
              <p:cNvSpPr>
                <a:spLocks noChangeShapeType="1"/>
              </p:cNvSpPr>
              <p:nvPr/>
            </p:nvSpPr>
            <p:spPr bwMode="auto">
              <a:xfrm flipV="1">
                <a:off x="5079033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3" name="Line 125"/>
              <p:cNvSpPr>
                <a:spLocks noChangeShapeType="1"/>
              </p:cNvSpPr>
              <p:nvPr/>
            </p:nvSpPr>
            <p:spPr bwMode="auto">
              <a:xfrm flipV="1">
                <a:off x="5225372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4" name="Line 126"/>
              <p:cNvSpPr>
                <a:spLocks noChangeShapeType="1"/>
              </p:cNvSpPr>
              <p:nvPr/>
            </p:nvSpPr>
            <p:spPr bwMode="auto">
              <a:xfrm flipV="1">
                <a:off x="534184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5" name="Line 127"/>
              <p:cNvSpPr>
                <a:spLocks noChangeShapeType="1"/>
              </p:cNvSpPr>
              <p:nvPr/>
            </p:nvSpPr>
            <p:spPr bwMode="auto">
              <a:xfrm flipV="1">
                <a:off x="5435922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6" name="Line 128"/>
              <p:cNvSpPr>
                <a:spLocks noChangeShapeType="1"/>
              </p:cNvSpPr>
              <p:nvPr/>
            </p:nvSpPr>
            <p:spPr bwMode="auto">
              <a:xfrm flipV="1">
                <a:off x="5519544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7" name="Line 129"/>
              <p:cNvSpPr>
                <a:spLocks noChangeShapeType="1"/>
              </p:cNvSpPr>
              <p:nvPr/>
            </p:nvSpPr>
            <p:spPr bwMode="auto">
              <a:xfrm flipV="1">
                <a:off x="559420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8" name="Line 130"/>
              <p:cNvSpPr>
                <a:spLocks noChangeShapeType="1"/>
              </p:cNvSpPr>
              <p:nvPr/>
            </p:nvSpPr>
            <p:spPr bwMode="auto">
              <a:xfrm flipV="1">
                <a:off x="566737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39" name="Line 131"/>
              <p:cNvSpPr>
                <a:spLocks noChangeShapeType="1"/>
              </p:cNvSpPr>
              <p:nvPr/>
            </p:nvSpPr>
            <p:spPr bwMode="auto">
              <a:xfrm flipV="1">
                <a:off x="6097433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0" name="Line 132"/>
              <p:cNvSpPr>
                <a:spLocks noChangeShapeType="1"/>
              </p:cNvSpPr>
              <p:nvPr/>
            </p:nvSpPr>
            <p:spPr bwMode="auto">
              <a:xfrm flipV="1">
                <a:off x="636024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1" name="Line 133"/>
              <p:cNvSpPr>
                <a:spLocks noChangeShapeType="1"/>
              </p:cNvSpPr>
              <p:nvPr/>
            </p:nvSpPr>
            <p:spPr bwMode="auto">
              <a:xfrm flipV="1">
                <a:off x="6539437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2" name="Line 134"/>
              <p:cNvSpPr>
                <a:spLocks noChangeShapeType="1"/>
              </p:cNvSpPr>
              <p:nvPr/>
            </p:nvSpPr>
            <p:spPr bwMode="auto">
              <a:xfrm flipV="1">
                <a:off x="6685776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3" name="Line 135"/>
              <p:cNvSpPr>
                <a:spLocks noChangeShapeType="1"/>
              </p:cNvSpPr>
              <p:nvPr/>
            </p:nvSpPr>
            <p:spPr bwMode="auto">
              <a:xfrm flipV="1">
                <a:off x="6802249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4" name="Line 136"/>
              <p:cNvSpPr>
                <a:spLocks noChangeShapeType="1"/>
              </p:cNvSpPr>
              <p:nvPr/>
            </p:nvSpPr>
            <p:spPr bwMode="auto">
              <a:xfrm flipV="1">
                <a:off x="6896325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5" name="Line 137"/>
              <p:cNvSpPr>
                <a:spLocks noChangeShapeType="1"/>
              </p:cNvSpPr>
              <p:nvPr/>
            </p:nvSpPr>
            <p:spPr bwMode="auto">
              <a:xfrm flipV="1">
                <a:off x="6979947" y="5380038"/>
                <a:ext cx="1493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6" name="Line 138"/>
              <p:cNvSpPr>
                <a:spLocks noChangeShapeType="1"/>
              </p:cNvSpPr>
              <p:nvPr/>
            </p:nvSpPr>
            <p:spPr bwMode="auto">
              <a:xfrm flipV="1">
                <a:off x="7065062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7" name="Line 139"/>
              <p:cNvSpPr>
                <a:spLocks noChangeShapeType="1"/>
              </p:cNvSpPr>
              <p:nvPr/>
            </p:nvSpPr>
            <p:spPr bwMode="auto">
              <a:xfrm flipV="1">
                <a:off x="7127779" y="5380038"/>
                <a:ext cx="1494" cy="2063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8" name="Line 140"/>
              <p:cNvSpPr>
                <a:spLocks noChangeShapeType="1"/>
              </p:cNvSpPr>
              <p:nvPr/>
            </p:nvSpPr>
            <p:spPr bwMode="auto">
              <a:xfrm flipV="1">
                <a:off x="2736117" y="5380038"/>
                <a:ext cx="1493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49" name="Line 141"/>
              <p:cNvSpPr>
                <a:spLocks noChangeShapeType="1"/>
              </p:cNvSpPr>
              <p:nvPr/>
            </p:nvSpPr>
            <p:spPr bwMode="auto">
              <a:xfrm flipV="1">
                <a:off x="4196520" y="5380038"/>
                <a:ext cx="1493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50" name="Line 142"/>
              <p:cNvSpPr>
                <a:spLocks noChangeShapeType="1"/>
              </p:cNvSpPr>
              <p:nvPr/>
            </p:nvSpPr>
            <p:spPr bwMode="auto">
              <a:xfrm flipV="1">
                <a:off x="5667376" y="5380038"/>
                <a:ext cx="1494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51" name="Line 143"/>
              <p:cNvSpPr>
                <a:spLocks noChangeShapeType="1"/>
              </p:cNvSpPr>
              <p:nvPr/>
            </p:nvSpPr>
            <p:spPr bwMode="auto">
              <a:xfrm flipV="1">
                <a:off x="7127779" y="5380038"/>
                <a:ext cx="1494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52" name="Rectangle 144"/>
              <p:cNvSpPr>
                <a:spLocks noChangeArrowheads="1"/>
              </p:cNvSpPr>
              <p:nvPr/>
            </p:nvSpPr>
            <p:spPr bwMode="auto">
              <a:xfrm>
                <a:off x="1045752" y="5454650"/>
                <a:ext cx="47609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0,001</a:t>
                </a:r>
              </a:p>
            </p:txBody>
          </p:sp>
          <p:sp>
            <p:nvSpPr>
              <p:cNvPr id="353" name="Rectangle 145"/>
              <p:cNvSpPr>
                <a:spLocks noChangeArrowheads="1"/>
              </p:cNvSpPr>
              <p:nvPr/>
            </p:nvSpPr>
            <p:spPr bwMode="auto">
              <a:xfrm>
                <a:off x="2571859" y="5454650"/>
                <a:ext cx="37029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0,01</a:t>
                </a:r>
              </a:p>
            </p:txBody>
          </p:sp>
          <p:sp>
            <p:nvSpPr>
              <p:cNvPr id="354" name="Rectangle 146"/>
              <p:cNvSpPr>
                <a:spLocks noChangeArrowheads="1"/>
              </p:cNvSpPr>
              <p:nvPr/>
            </p:nvSpPr>
            <p:spPr bwMode="auto">
              <a:xfrm>
                <a:off x="4083033" y="5454650"/>
                <a:ext cx="2644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0,1</a:t>
                </a:r>
              </a:p>
            </p:txBody>
          </p:sp>
          <p:sp>
            <p:nvSpPr>
              <p:cNvPr id="355" name="Rectangle 147"/>
              <p:cNvSpPr>
                <a:spLocks noChangeArrowheads="1"/>
              </p:cNvSpPr>
              <p:nvPr/>
            </p:nvSpPr>
            <p:spPr bwMode="auto">
              <a:xfrm>
                <a:off x="5639004" y="5454650"/>
                <a:ext cx="10579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</a:t>
                </a:r>
              </a:p>
            </p:txBody>
          </p:sp>
          <p:sp>
            <p:nvSpPr>
              <p:cNvPr id="356" name="Rectangle 148"/>
              <p:cNvSpPr>
                <a:spLocks noChangeArrowheads="1"/>
              </p:cNvSpPr>
              <p:nvPr/>
            </p:nvSpPr>
            <p:spPr bwMode="auto">
              <a:xfrm>
                <a:off x="7042664" y="5454650"/>
                <a:ext cx="2115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</a:p>
            </p:txBody>
          </p:sp>
          <p:sp>
            <p:nvSpPr>
              <p:cNvPr id="357" name="Text Box 149"/>
              <p:cNvSpPr txBox="1">
                <a:spLocks noChangeArrowheads="1"/>
              </p:cNvSpPr>
              <p:nvPr/>
            </p:nvSpPr>
            <p:spPr bwMode="auto">
              <a:xfrm>
                <a:off x="710445" y="5203825"/>
                <a:ext cx="598796" cy="200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dirty="0">
                    <a:latin typeface="Arial Narrow" pitchFamily="34" charset="0"/>
                  </a:rPr>
                  <a:t>10</a:t>
                </a:r>
                <a:r>
                  <a:rPr lang="en-US" baseline="30000" dirty="0">
                    <a:latin typeface="Arial Narrow" pitchFamily="34" charset="0"/>
                  </a:rPr>
                  <a:t>-6</a:t>
                </a:r>
              </a:p>
            </p:txBody>
          </p:sp>
          <p:sp>
            <p:nvSpPr>
              <p:cNvPr id="358" name="Text Box 150"/>
              <p:cNvSpPr txBox="1">
                <a:spLocks noChangeArrowheads="1"/>
              </p:cNvSpPr>
              <p:nvPr/>
            </p:nvSpPr>
            <p:spPr bwMode="auto">
              <a:xfrm>
                <a:off x="704472" y="4741863"/>
                <a:ext cx="604769" cy="198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-5</a:t>
                </a:r>
              </a:p>
            </p:txBody>
          </p:sp>
          <p:sp>
            <p:nvSpPr>
              <p:cNvPr id="359" name="Text Box 151"/>
              <p:cNvSpPr txBox="1">
                <a:spLocks noChangeArrowheads="1"/>
              </p:cNvSpPr>
              <p:nvPr/>
            </p:nvSpPr>
            <p:spPr bwMode="auto">
              <a:xfrm>
                <a:off x="704472" y="4279900"/>
                <a:ext cx="604769" cy="19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-4</a:t>
                </a:r>
              </a:p>
            </p:txBody>
          </p:sp>
          <p:sp>
            <p:nvSpPr>
              <p:cNvPr id="360" name="Text Box 152"/>
              <p:cNvSpPr txBox="1">
                <a:spLocks noChangeArrowheads="1"/>
              </p:cNvSpPr>
              <p:nvPr/>
            </p:nvSpPr>
            <p:spPr bwMode="auto">
              <a:xfrm>
                <a:off x="704472" y="3817938"/>
                <a:ext cx="604769" cy="19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-3</a:t>
                </a:r>
              </a:p>
            </p:txBody>
          </p:sp>
          <p:sp>
            <p:nvSpPr>
              <p:cNvPr id="361" name="Text Box 153"/>
              <p:cNvSpPr txBox="1">
                <a:spLocks noChangeArrowheads="1"/>
              </p:cNvSpPr>
              <p:nvPr/>
            </p:nvSpPr>
            <p:spPr bwMode="auto">
              <a:xfrm>
                <a:off x="704472" y="3311526"/>
                <a:ext cx="604769" cy="241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dirty="0">
                    <a:latin typeface="Arial Narrow" pitchFamily="34" charset="0"/>
                  </a:rPr>
                  <a:t>10</a:t>
                </a:r>
                <a:r>
                  <a:rPr lang="en-US" baseline="30000" dirty="0">
                    <a:latin typeface="Arial Narrow" pitchFamily="34" charset="0"/>
                  </a:rPr>
                  <a:t>-2</a:t>
                </a:r>
              </a:p>
            </p:txBody>
          </p:sp>
          <p:sp>
            <p:nvSpPr>
              <p:cNvPr id="362" name="Text Box 154"/>
              <p:cNvSpPr txBox="1">
                <a:spLocks noChangeArrowheads="1"/>
              </p:cNvSpPr>
              <p:nvPr/>
            </p:nvSpPr>
            <p:spPr bwMode="auto">
              <a:xfrm>
                <a:off x="725378" y="2870200"/>
                <a:ext cx="606262" cy="19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-1</a:t>
                </a:r>
              </a:p>
            </p:txBody>
          </p:sp>
          <p:sp>
            <p:nvSpPr>
              <p:cNvPr id="363" name="Text Box 155"/>
              <p:cNvSpPr txBox="1">
                <a:spLocks noChangeArrowheads="1"/>
              </p:cNvSpPr>
              <p:nvPr/>
            </p:nvSpPr>
            <p:spPr bwMode="auto">
              <a:xfrm>
                <a:off x="725378" y="2408238"/>
                <a:ext cx="606262" cy="198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</a:t>
                </a:r>
                <a:endParaRPr lang="en-US" baseline="30000">
                  <a:latin typeface="Arial Narrow" pitchFamily="34" charset="0"/>
                </a:endParaRPr>
              </a:p>
            </p:txBody>
          </p:sp>
          <p:sp>
            <p:nvSpPr>
              <p:cNvPr id="364" name="Text Box 156"/>
              <p:cNvSpPr txBox="1">
                <a:spLocks noChangeArrowheads="1"/>
              </p:cNvSpPr>
              <p:nvPr/>
            </p:nvSpPr>
            <p:spPr bwMode="auto">
              <a:xfrm>
                <a:off x="725378" y="1946275"/>
                <a:ext cx="606262" cy="196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endParaRPr lang="en-US" baseline="30000">
                  <a:latin typeface="Arial Narrow" pitchFamily="34" charset="0"/>
                </a:endParaRPr>
              </a:p>
            </p:txBody>
          </p:sp>
          <p:sp>
            <p:nvSpPr>
              <p:cNvPr id="365" name="Text Box 157"/>
              <p:cNvSpPr txBox="1">
                <a:spLocks noChangeArrowheads="1"/>
              </p:cNvSpPr>
              <p:nvPr/>
            </p:nvSpPr>
            <p:spPr bwMode="auto">
              <a:xfrm>
                <a:off x="723885" y="1482725"/>
                <a:ext cx="604768" cy="198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2</a:t>
                </a:r>
              </a:p>
            </p:txBody>
          </p:sp>
          <p:sp>
            <p:nvSpPr>
              <p:cNvPr id="366" name="Text Box 158"/>
              <p:cNvSpPr txBox="1">
                <a:spLocks noChangeArrowheads="1"/>
              </p:cNvSpPr>
              <p:nvPr/>
            </p:nvSpPr>
            <p:spPr bwMode="auto">
              <a:xfrm>
                <a:off x="725378" y="954088"/>
                <a:ext cx="504720" cy="198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>
                    <a:latin typeface="Arial Narrow" pitchFamily="34" charset="0"/>
                  </a:rPr>
                  <a:t>10</a:t>
                </a:r>
                <a:r>
                  <a:rPr lang="en-US" baseline="30000">
                    <a:latin typeface="Arial Narrow" pitchFamily="34" charset="0"/>
                  </a:rPr>
                  <a:t>3</a:t>
                </a:r>
              </a:p>
            </p:txBody>
          </p:sp>
          <p:sp>
            <p:nvSpPr>
              <p:cNvPr id="367" name="Text Box 159"/>
              <p:cNvSpPr txBox="1">
                <a:spLocks noChangeArrowheads="1"/>
              </p:cNvSpPr>
              <p:nvPr/>
            </p:nvSpPr>
            <p:spPr bwMode="auto">
              <a:xfrm rot="16200000">
                <a:off x="-461995" y="3199995"/>
                <a:ext cx="1871662" cy="2881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36000" tIns="36000" rIns="36000" bIns="360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400">
                    <a:latin typeface="Arial Narrow" pitchFamily="34" charset="0"/>
                  </a:rPr>
                  <a:t>writing speed cm</a:t>
                </a:r>
                <a:r>
                  <a:rPr lang="en-US" sz="1400" baseline="30000">
                    <a:latin typeface="Arial Narrow" pitchFamily="34" charset="0"/>
                  </a:rPr>
                  <a:t>2</a:t>
                </a:r>
                <a:r>
                  <a:rPr lang="en-US" sz="1400">
                    <a:latin typeface="Arial Narrow" pitchFamily="34" charset="0"/>
                  </a:rPr>
                  <a:t>/s</a:t>
                </a:r>
              </a:p>
            </p:txBody>
          </p:sp>
          <p:sp>
            <p:nvSpPr>
              <p:cNvPr id="368" name="Line 161"/>
              <p:cNvSpPr>
                <a:spLocks noChangeShapeType="1"/>
              </p:cNvSpPr>
              <p:nvPr/>
            </p:nvSpPr>
            <p:spPr bwMode="auto">
              <a:xfrm flipV="1">
                <a:off x="1265260" y="5380038"/>
                <a:ext cx="1494" cy="26987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grpSp>
            <p:nvGrpSpPr>
              <p:cNvPr id="369" name="Group 194"/>
              <p:cNvGrpSpPr>
                <a:grpSpLocks/>
              </p:cNvGrpSpPr>
              <p:nvPr/>
            </p:nvGrpSpPr>
            <p:grpSpPr bwMode="auto">
              <a:xfrm>
                <a:off x="7274118" y="5054600"/>
                <a:ext cx="1291666" cy="374650"/>
                <a:chOff x="4673" y="2894"/>
                <a:chExt cx="865" cy="236"/>
              </a:xfrm>
            </p:grpSpPr>
            <p:sp>
              <p:nvSpPr>
                <p:cNvPr id="370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4673" y="2902"/>
                  <a:ext cx="136" cy="136"/>
                </a:xfrm>
                <a:prstGeom prst="rect">
                  <a:avLst/>
                </a:prstGeom>
                <a:solidFill>
                  <a:srgbClr val="00FF00"/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fr-FR" sz="1000">
                    <a:latin typeface="Arial Narrow" pitchFamily="34" charset="0"/>
                  </a:endParaRPr>
                </a:p>
              </p:txBody>
            </p:sp>
            <p:sp>
              <p:nvSpPr>
                <p:cNvPr id="371" name="Text Box 196"/>
                <p:cNvSpPr txBox="1">
                  <a:spLocks noChangeArrowheads="1"/>
                </p:cNvSpPr>
                <p:nvPr/>
              </p:nvSpPr>
              <p:spPr bwMode="auto">
                <a:xfrm>
                  <a:off x="4889" y="2894"/>
                  <a:ext cx="649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</a:rPr>
                    <a:t>DIRECT WRITING</a:t>
                  </a:r>
                </a:p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800" dirty="0">
                      <a:latin typeface="Arial Narrow" pitchFamily="34" charset="0"/>
                    </a:rPr>
                    <a:t>MASK-LESS</a:t>
                  </a:r>
                </a:p>
              </p:txBody>
            </p:sp>
            <p:sp>
              <p:nvSpPr>
                <p:cNvPr id="372" name="Text Box 197"/>
                <p:cNvSpPr txBox="1">
                  <a:spLocks noChangeArrowheads="1"/>
                </p:cNvSpPr>
                <p:nvPr/>
              </p:nvSpPr>
              <p:spPr bwMode="auto">
                <a:xfrm>
                  <a:off x="4740" y="2994"/>
                  <a:ext cx="136" cy="136"/>
                </a:xfrm>
                <a:prstGeom prst="rect">
                  <a:avLst/>
                </a:prstGeom>
                <a:solidFill>
                  <a:srgbClr val="00FF00">
                    <a:alpha val="39999"/>
                  </a:srgbClr>
                </a:solidFill>
                <a:ln w="254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endParaRPr lang="fr-FR" sz="1000">
                    <a:latin typeface="Arial Narrow" pitchFamily="34" charset="0"/>
                  </a:endParaRPr>
                </a:p>
              </p:txBody>
            </p:sp>
          </p:grpSp>
        </p:grpSp>
      </p:grpSp>
      <p:grpSp>
        <p:nvGrpSpPr>
          <p:cNvPr id="375" name="Group 162"/>
          <p:cNvGrpSpPr>
            <a:grpSpLocks/>
          </p:cNvGrpSpPr>
          <p:nvPr/>
        </p:nvGrpSpPr>
        <p:grpSpPr bwMode="auto">
          <a:xfrm>
            <a:off x="5280009" y="2015257"/>
            <a:ext cx="2193592" cy="660400"/>
            <a:chOff x="2502" y="996"/>
            <a:chExt cx="1469" cy="416"/>
          </a:xfrm>
        </p:grpSpPr>
        <p:sp>
          <p:nvSpPr>
            <p:cNvPr id="376" name="Oval 163"/>
            <p:cNvSpPr>
              <a:spLocks noChangeArrowheads="1"/>
            </p:cNvSpPr>
            <p:nvPr/>
          </p:nvSpPr>
          <p:spPr bwMode="auto">
            <a:xfrm rot="-986481">
              <a:off x="2502" y="1215"/>
              <a:ext cx="1469" cy="197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77" name="Text Box 164"/>
            <p:cNvSpPr txBox="1">
              <a:spLocks noChangeArrowheads="1"/>
            </p:cNvSpPr>
            <p:nvPr/>
          </p:nvSpPr>
          <p:spPr bwMode="auto">
            <a:xfrm>
              <a:off x="3365" y="996"/>
              <a:ext cx="331" cy="194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DUV</a:t>
              </a:r>
            </a:p>
          </p:txBody>
        </p:sp>
      </p:grpSp>
      <p:grpSp>
        <p:nvGrpSpPr>
          <p:cNvPr id="378" name="Group 165"/>
          <p:cNvGrpSpPr>
            <a:grpSpLocks/>
          </p:cNvGrpSpPr>
          <p:nvPr/>
        </p:nvGrpSpPr>
        <p:grpSpPr bwMode="auto">
          <a:xfrm>
            <a:off x="5091974" y="2954254"/>
            <a:ext cx="3798849" cy="735013"/>
            <a:chOff x="2522" y="1577"/>
            <a:chExt cx="2544" cy="463"/>
          </a:xfrm>
        </p:grpSpPr>
        <p:sp>
          <p:nvSpPr>
            <p:cNvPr id="379" name="Oval 166"/>
            <p:cNvSpPr>
              <a:spLocks noChangeArrowheads="1"/>
            </p:cNvSpPr>
            <p:nvPr/>
          </p:nvSpPr>
          <p:spPr bwMode="auto">
            <a:xfrm rot="20401964">
              <a:off x="2522" y="1577"/>
              <a:ext cx="1970" cy="324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80" name="Text Box 167"/>
            <p:cNvSpPr txBox="1">
              <a:spLocks noChangeArrowheads="1"/>
            </p:cNvSpPr>
            <p:nvPr/>
          </p:nvSpPr>
          <p:spPr bwMode="auto">
            <a:xfrm>
              <a:off x="3326" y="1846"/>
              <a:ext cx="1740" cy="19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ELECTRONS: CELL PROJECTION</a:t>
              </a:r>
            </a:p>
          </p:txBody>
        </p:sp>
      </p:grpSp>
      <p:grpSp>
        <p:nvGrpSpPr>
          <p:cNvPr id="381" name="Group 168"/>
          <p:cNvGrpSpPr>
            <a:grpSpLocks/>
          </p:cNvGrpSpPr>
          <p:nvPr/>
        </p:nvGrpSpPr>
        <p:grpSpPr bwMode="auto">
          <a:xfrm>
            <a:off x="4476639" y="2901082"/>
            <a:ext cx="2187619" cy="406400"/>
            <a:chOff x="1964" y="1554"/>
            <a:chExt cx="1465" cy="256"/>
          </a:xfrm>
        </p:grpSpPr>
        <p:sp>
          <p:nvSpPr>
            <p:cNvPr id="382" name="Oval 169"/>
            <p:cNvSpPr>
              <a:spLocks noChangeArrowheads="1"/>
            </p:cNvSpPr>
            <p:nvPr/>
          </p:nvSpPr>
          <p:spPr bwMode="auto">
            <a:xfrm rot="-1300031">
              <a:off x="2287" y="1554"/>
              <a:ext cx="1142" cy="173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83" name="Text Box 170"/>
            <p:cNvSpPr txBox="1">
              <a:spLocks noChangeArrowheads="1"/>
            </p:cNvSpPr>
            <p:nvPr/>
          </p:nvSpPr>
          <p:spPr bwMode="auto">
            <a:xfrm>
              <a:off x="1964" y="1616"/>
              <a:ext cx="593" cy="194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X- RAYS ?</a:t>
              </a:r>
            </a:p>
          </p:txBody>
        </p:sp>
      </p:grpSp>
      <p:grpSp>
        <p:nvGrpSpPr>
          <p:cNvPr id="392" name="Group 183"/>
          <p:cNvGrpSpPr>
            <a:grpSpLocks/>
          </p:cNvGrpSpPr>
          <p:nvPr/>
        </p:nvGrpSpPr>
        <p:grpSpPr bwMode="auto">
          <a:xfrm>
            <a:off x="2820620" y="2653433"/>
            <a:ext cx="6918249" cy="523875"/>
            <a:chOff x="855" y="1398"/>
            <a:chExt cx="4633" cy="330"/>
          </a:xfrm>
        </p:grpSpPr>
        <p:sp>
          <p:nvSpPr>
            <p:cNvPr id="393" name="Line 184"/>
            <p:cNvSpPr>
              <a:spLocks noChangeShapeType="1"/>
            </p:cNvSpPr>
            <p:nvPr/>
          </p:nvSpPr>
          <p:spPr bwMode="auto">
            <a:xfrm>
              <a:off x="855" y="1569"/>
              <a:ext cx="39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94" name="Text Box 185"/>
            <p:cNvSpPr txBox="1">
              <a:spLocks noChangeArrowheads="1"/>
            </p:cNvSpPr>
            <p:nvPr/>
          </p:nvSpPr>
          <p:spPr bwMode="auto">
            <a:xfrm>
              <a:off x="4012" y="1398"/>
              <a:ext cx="1476" cy="330"/>
            </a:xfrm>
            <a:prstGeom prst="rect">
              <a:avLst/>
            </a:prstGeom>
            <a:solidFill>
              <a:srgbClr val="FF99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MINIMUM SPEED REQUIRED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FOR PRODUCTION</a:t>
              </a:r>
            </a:p>
          </p:txBody>
        </p:sp>
      </p:grpSp>
      <p:grpSp>
        <p:nvGrpSpPr>
          <p:cNvPr id="395" name="Group 171"/>
          <p:cNvGrpSpPr>
            <a:grpSpLocks/>
          </p:cNvGrpSpPr>
          <p:nvPr/>
        </p:nvGrpSpPr>
        <p:grpSpPr bwMode="auto">
          <a:xfrm>
            <a:off x="2820620" y="5026745"/>
            <a:ext cx="3919795" cy="500062"/>
            <a:chOff x="855" y="2893"/>
            <a:chExt cx="2625" cy="315"/>
          </a:xfrm>
        </p:grpSpPr>
        <p:sp>
          <p:nvSpPr>
            <p:cNvPr id="396" name="Oval 172"/>
            <p:cNvSpPr>
              <a:spLocks noChangeArrowheads="1"/>
            </p:cNvSpPr>
            <p:nvPr/>
          </p:nvSpPr>
          <p:spPr bwMode="auto">
            <a:xfrm rot="-666397">
              <a:off x="855" y="2893"/>
              <a:ext cx="2337" cy="315"/>
            </a:xfrm>
            <a:prstGeom prst="ellipse">
              <a:avLst/>
            </a:prstGeom>
            <a:solidFill>
              <a:srgbClr val="00FF00">
                <a:alpha val="39999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397" name="Text Box 173"/>
            <p:cNvSpPr txBox="1">
              <a:spLocks noChangeArrowheads="1"/>
            </p:cNvSpPr>
            <p:nvPr/>
          </p:nvSpPr>
          <p:spPr bwMode="auto">
            <a:xfrm>
              <a:off x="2856" y="3009"/>
              <a:ext cx="624" cy="194"/>
            </a:xfrm>
            <a:prstGeom prst="rect">
              <a:avLst/>
            </a:prstGeom>
            <a:solidFill>
              <a:srgbClr val="00FF00">
                <a:alpha val="39999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>
                  <a:latin typeface="Arial Narrow" pitchFamily="34" charset="0"/>
                </a:rPr>
                <a:t>STM - AFM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652362" y="4171089"/>
            <a:ext cx="4345361" cy="593344"/>
            <a:chOff x="2128361" y="3736982"/>
            <a:chExt cx="4345361" cy="593344"/>
          </a:xfrm>
        </p:grpSpPr>
        <p:grpSp>
          <p:nvGrpSpPr>
            <p:cNvPr id="388" name="Group 186"/>
            <p:cNvGrpSpPr>
              <a:grpSpLocks/>
            </p:cNvGrpSpPr>
            <p:nvPr/>
          </p:nvGrpSpPr>
          <p:grpSpPr bwMode="auto">
            <a:xfrm>
              <a:off x="2128361" y="3736982"/>
              <a:ext cx="4345361" cy="527051"/>
              <a:chOff x="1412" y="2354"/>
              <a:chExt cx="2910" cy="332"/>
            </a:xfrm>
          </p:grpSpPr>
          <p:sp>
            <p:nvSpPr>
              <p:cNvPr id="389" name="Oval 187"/>
              <p:cNvSpPr>
                <a:spLocks noChangeArrowheads="1"/>
              </p:cNvSpPr>
              <p:nvPr/>
            </p:nvSpPr>
            <p:spPr bwMode="auto">
              <a:xfrm rot="19902315">
                <a:off x="1412" y="2450"/>
                <a:ext cx="1936" cy="236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90" name="Text Box 188"/>
              <p:cNvSpPr txBox="1">
                <a:spLocks noChangeArrowheads="1"/>
              </p:cNvSpPr>
              <p:nvPr/>
            </p:nvSpPr>
            <p:spPr bwMode="auto">
              <a:xfrm>
                <a:off x="2706" y="2354"/>
                <a:ext cx="1616" cy="194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400" b="1" dirty="0">
                    <a:latin typeface="Arial Narrow" pitchFamily="34" charset="0"/>
                  </a:rPr>
                  <a:t>ELECTRONS : FOCUSED BEAM</a:t>
                </a:r>
              </a:p>
            </p:txBody>
          </p:sp>
        </p:grpSp>
        <p:sp>
          <p:nvSpPr>
            <p:cNvPr id="398" name="Text Box 188"/>
            <p:cNvSpPr txBox="1">
              <a:spLocks noChangeArrowheads="1"/>
            </p:cNvSpPr>
            <p:nvPr/>
          </p:nvSpPr>
          <p:spPr bwMode="auto">
            <a:xfrm>
              <a:off x="4050181" y="4022549"/>
              <a:ext cx="1867819" cy="307777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b="1" dirty="0">
                  <a:latin typeface="Arial Narrow" pitchFamily="34" charset="0"/>
                </a:rPr>
                <a:t>IONS : FOCUSED BEAM</a:t>
              </a:r>
            </a:p>
          </p:txBody>
        </p:sp>
      </p:grpSp>
      <p:sp>
        <p:nvSpPr>
          <p:cNvPr id="197" name="AutoShape 198"/>
          <p:cNvSpPr>
            <a:spLocks noChangeArrowheads="1"/>
          </p:cNvSpPr>
          <p:nvPr/>
        </p:nvSpPr>
        <p:spPr bwMode="auto">
          <a:xfrm>
            <a:off x="3950333" y="2712170"/>
            <a:ext cx="858488" cy="2246312"/>
          </a:xfrm>
          <a:prstGeom prst="upArrow">
            <a:avLst>
              <a:gd name="adj1" fmla="val 50000"/>
              <a:gd name="adj2" fmla="val 43890"/>
            </a:avLst>
          </a:prstGeom>
          <a:gradFill rotWithShape="1">
            <a:gsLst>
              <a:gs pos="0">
                <a:srgbClr val="00CCFF"/>
              </a:gs>
              <a:gs pos="100000">
                <a:srgbClr val="00CC00"/>
              </a:gs>
            </a:gsLst>
            <a:lin ang="540000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2075" tIns="46038" rIns="92075" bIns="46038" anchor="ctr">
            <a:spAutoFit/>
          </a:bodyPr>
          <a:lstStyle/>
          <a:p>
            <a:pPr algn="ctr">
              <a:buNone/>
            </a:pPr>
            <a:r>
              <a:rPr lang="en-US" sz="1600" dirty="0">
                <a:latin typeface="Arial Narrow" pitchFamily="34" charset="0"/>
              </a:rPr>
              <a:t>increase speed</a:t>
            </a:r>
          </a:p>
        </p:txBody>
      </p:sp>
      <p:sp>
        <p:nvSpPr>
          <p:cNvPr id="198" name="AutoShape 199"/>
          <p:cNvSpPr>
            <a:spLocks noChangeArrowheads="1"/>
          </p:cNvSpPr>
          <p:nvPr/>
        </p:nvSpPr>
        <p:spPr bwMode="auto">
          <a:xfrm rot="16200000">
            <a:off x="5471215" y="1504721"/>
            <a:ext cx="858488" cy="2208525"/>
          </a:xfrm>
          <a:prstGeom prst="upArrow">
            <a:avLst>
              <a:gd name="adj1" fmla="val 50000"/>
              <a:gd name="adj2" fmla="val 74247"/>
            </a:avLst>
          </a:prstGeom>
          <a:gradFill rotWithShape="1">
            <a:gsLst>
              <a:gs pos="0">
                <a:srgbClr val="00CCFF"/>
              </a:gs>
              <a:gs pos="100000">
                <a:srgbClr val="FFFF00"/>
              </a:gs>
            </a:gsLst>
            <a:lin ang="5400000" scaled="1"/>
          </a:gradFill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lIns="92075" tIns="46038" rIns="92075" bIns="46038" anchor="ctr">
            <a:spAutoFit/>
          </a:bodyPr>
          <a:lstStyle/>
          <a:p>
            <a:pPr algn="ctr"/>
            <a:r>
              <a:rPr lang="en-US" sz="1600" dirty="0">
                <a:latin typeface="Arial Narrow" pitchFamily="34" charset="0"/>
              </a:rPr>
              <a:t>increase resolution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3956986" y="2461350"/>
            <a:ext cx="1511174" cy="328613"/>
            <a:chOff x="2432986" y="2027242"/>
            <a:chExt cx="1511174" cy="328613"/>
          </a:xfrm>
        </p:grpSpPr>
        <p:sp>
          <p:nvSpPr>
            <p:cNvPr id="202" name="Oval 176"/>
            <p:cNvSpPr>
              <a:spLocks noChangeArrowheads="1"/>
            </p:cNvSpPr>
            <p:nvPr/>
          </p:nvSpPr>
          <p:spPr bwMode="auto">
            <a:xfrm rot="19945055">
              <a:off x="2432986" y="2027242"/>
              <a:ext cx="1511174" cy="328613"/>
            </a:xfrm>
            <a:prstGeom prst="ellipse">
              <a:avLst/>
            </a:prstGeom>
            <a:solidFill>
              <a:srgbClr val="00CC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fr-FR" sz="2400">
                <a:latin typeface="Arial Narrow" pitchFamily="34" charset="0"/>
              </a:endParaRPr>
            </a:p>
          </p:txBody>
        </p:sp>
        <p:sp>
          <p:nvSpPr>
            <p:cNvPr id="201" name="Text Box 178"/>
            <p:cNvSpPr txBox="1">
              <a:spLocks noChangeArrowheads="1"/>
            </p:cNvSpPr>
            <p:nvPr/>
          </p:nvSpPr>
          <p:spPr bwMode="auto">
            <a:xfrm>
              <a:off x="3006396" y="2051055"/>
              <a:ext cx="274759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400" dirty="0">
                  <a:latin typeface="Arial Narrow" pitchFamily="34" charset="0"/>
                </a:rPr>
                <a:t>?</a:t>
              </a:r>
            </a:p>
          </p:txBody>
        </p:sp>
      </p:grpSp>
      <p:sp>
        <p:nvSpPr>
          <p:cNvPr id="203" name="Text Box 177"/>
          <p:cNvSpPr txBox="1">
            <a:spLocks noChangeArrowheads="1"/>
          </p:cNvSpPr>
          <p:nvPr/>
        </p:nvSpPr>
        <p:spPr bwMode="auto">
          <a:xfrm>
            <a:off x="3305239" y="2331174"/>
            <a:ext cx="1356462" cy="523220"/>
          </a:xfrm>
          <a:prstGeom prst="rect">
            <a:avLst/>
          </a:prstGeom>
          <a:solidFill>
            <a:srgbClr val="00CC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dirty="0">
                <a:latin typeface="Arial Narrow" pitchFamily="34" charset="0"/>
              </a:rPr>
              <a:t>Nano-Imprint ?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400" dirty="0">
                <a:latin typeface="Arial Narrow" pitchFamily="34" charset="0"/>
              </a:rPr>
              <a:t>Multiple e-beam ?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847643" y="1996208"/>
            <a:ext cx="2721045" cy="665163"/>
            <a:chOff x="3270702" y="1562100"/>
            <a:chExt cx="2721045" cy="665163"/>
          </a:xfrm>
          <a:solidFill>
            <a:srgbClr val="FFFF00"/>
          </a:solidFill>
        </p:grpSpPr>
        <p:grpSp>
          <p:nvGrpSpPr>
            <p:cNvPr id="384" name="Group 179"/>
            <p:cNvGrpSpPr>
              <a:grpSpLocks/>
            </p:cNvGrpSpPr>
            <p:nvPr/>
          </p:nvGrpSpPr>
          <p:grpSpPr bwMode="auto">
            <a:xfrm>
              <a:off x="3270702" y="1604963"/>
              <a:ext cx="1705297" cy="622300"/>
              <a:chOff x="2177" y="1011"/>
              <a:chExt cx="1142" cy="392"/>
            </a:xfrm>
            <a:grpFill/>
          </p:grpSpPr>
          <p:sp>
            <p:nvSpPr>
              <p:cNvPr id="385" name="Oval 180" descr="Briques horizontales"/>
              <p:cNvSpPr>
                <a:spLocks noChangeArrowheads="1"/>
              </p:cNvSpPr>
              <p:nvPr/>
            </p:nvSpPr>
            <p:spPr bwMode="auto">
              <a:xfrm rot="-628696">
                <a:off x="2177" y="1230"/>
                <a:ext cx="1142" cy="173"/>
              </a:xfrm>
              <a:prstGeom prst="ellipse">
                <a:avLst/>
              </a:prstGeom>
              <a:grp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386" name="Text Box 181" descr="Briques horizontales"/>
              <p:cNvSpPr txBox="1">
                <a:spLocks noChangeArrowheads="1"/>
              </p:cNvSpPr>
              <p:nvPr/>
            </p:nvSpPr>
            <p:spPr bwMode="auto">
              <a:xfrm>
                <a:off x="2661" y="1011"/>
                <a:ext cx="325" cy="194"/>
              </a:xfrm>
              <a:prstGeom prst="rect">
                <a:avLst/>
              </a:prstGeom>
              <a:grp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1400" dirty="0">
                    <a:latin typeface="Arial Narrow" pitchFamily="34" charset="0"/>
                  </a:rPr>
                  <a:t>EUV</a:t>
                </a:r>
              </a:p>
            </p:txBody>
          </p:sp>
        </p:grpSp>
        <p:sp>
          <p:nvSpPr>
            <p:cNvPr id="387" name="AutoShape 182"/>
            <p:cNvSpPr>
              <a:spLocks noChangeArrowheads="1"/>
            </p:cNvSpPr>
            <p:nvPr/>
          </p:nvSpPr>
          <p:spPr bwMode="auto">
            <a:xfrm>
              <a:off x="4501144" y="1562100"/>
              <a:ext cx="1490603" cy="382588"/>
            </a:xfrm>
            <a:prstGeom prst="leftArrow">
              <a:avLst>
                <a:gd name="adj1" fmla="val 50000"/>
                <a:gd name="adj2" fmla="val 70063"/>
              </a:avLst>
            </a:prstGeom>
            <a:grp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>
                <a:latin typeface="Arial Narrow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D8A3C857-3AE2-48B3-9A11-D7ED40C16172}"/>
              </a:ext>
            </a:extLst>
          </p:cNvPr>
          <p:cNvSpPr txBox="1"/>
          <p:nvPr/>
        </p:nvSpPr>
        <p:spPr>
          <a:xfrm>
            <a:off x="11641793" y="1099458"/>
            <a:ext cx="615553" cy="5040084"/>
          </a:xfrm>
          <a:prstGeom prst="rect">
            <a:avLst/>
          </a:prstGeom>
          <a:noFill/>
        </p:spPr>
        <p:txBody>
          <a:bodyPr vert="vert" wrap="none" rtlCol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EBL nowadays</a:t>
            </a:r>
          </a:p>
        </p:txBody>
      </p:sp>
    </p:spTree>
    <p:extLst>
      <p:ext uri="{BB962C8B-B14F-4D97-AF65-F5344CB8AC3E}">
        <p14:creationId xmlns:p14="http://schemas.microsoft.com/office/powerpoint/2010/main" val="41354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20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18761996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7A34-2FA9-439F-9D77-E7EE817F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Tendencies: EBL still alive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B2AA3-9F6F-490D-A695-F9E56BB45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551" y="1520982"/>
            <a:ext cx="9953625" cy="4351338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Still necessary for:</a:t>
            </a:r>
          </a:p>
          <a:p>
            <a:pPr lvl="1">
              <a:buClr>
                <a:srgbClr val="00B0F0"/>
              </a:buClr>
            </a:pPr>
            <a:r>
              <a:rPr lang="en-US" sz="2200" dirty="0"/>
              <a:t>Optical mask fabrication: UV, DUV, EUV</a:t>
            </a:r>
          </a:p>
          <a:p>
            <a:pPr lvl="1">
              <a:buClr>
                <a:srgbClr val="00B0F0"/>
              </a:buClr>
            </a:pPr>
            <a:r>
              <a:rPr lang="en-US" sz="2200" dirty="0"/>
              <a:t>Molds fabrication: Nano Imprint Lithography (molding)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Large surfaces:</a:t>
            </a:r>
          </a:p>
          <a:p>
            <a:pPr lvl="1">
              <a:buClr>
                <a:srgbClr val="00B0F0"/>
              </a:buClr>
            </a:pPr>
            <a:r>
              <a:rPr lang="en-US" sz="2200" dirty="0"/>
              <a:t>Optical </a:t>
            </a:r>
            <a:r>
              <a:rPr lang="en-US" sz="2200" dirty="0" err="1"/>
              <a:t>metasurfaces</a:t>
            </a:r>
            <a:r>
              <a:rPr lang="en-US" sz="2200" dirty="0"/>
              <a:t>: ~1cm</a:t>
            </a:r>
            <a:r>
              <a:rPr lang="en-US" sz="2200" baseline="30000" dirty="0"/>
              <a:t>2</a:t>
            </a:r>
            <a:r>
              <a:rPr lang="en-US" sz="2200" dirty="0"/>
              <a:t> and more … if possible</a:t>
            </a:r>
          </a:p>
          <a:p>
            <a:pPr lvl="2">
              <a:buClr>
                <a:srgbClr val="00B0F0"/>
              </a:buClr>
            </a:pPr>
            <a:r>
              <a:rPr lang="en-US" sz="1900" dirty="0"/>
              <a:t>Structures are not regular</a:t>
            </a:r>
          </a:p>
          <a:p>
            <a:pPr lvl="2">
              <a:buClr>
                <a:srgbClr val="00B0F0"/>
              </a:buClr>
            </a:pPr>
            <a:r>
              <a:rPr lang="en-US" sz="1900" dirty="0"/>
              <a:t>Large surface</a:t>
            </a:r>
          </a:p>
          <a:p>
            <a:pPr lvl="2">
              <a:buClr>
                <a:srgbClr val="00B0F0"/>
              </a:buClr>
            </a:pPr>
            <a:r>
              <a:rPr lang="en-US" sz="1900" dirty="0"/>
              <a:t>High resolution</a:t>
            </a:r>
          </a:p>
          <a:p>
            <a:pPr lvl="2">
              <a:buClr>
                <a:srgbClr val="00B0F0"/>
              </a:buClr>
            </a:pPr>
            <a:r>
              <a:rPr lang="en-US" sz="1900" dirty="0"/>
              <a:t>Critical Dimension (CD) control: ~10nm</a:t>
            </a:r>
          </a:p>
          <a:p>
            <a:pPr marL="684213" lvl="1" indent="-323850">
              <a:buClr>
                <a:srgbClr val="00B0F0"/>
              </a:buClr>
              <a:buFont typeface="Wingdings" panose="05000000000000000000" pitchFamily="2" charset="2"/>
              <a:buChar char="F"/>
            </a:pPr>
            <a:r>
              <a:rPr lang="en-US" sz="2000" dirty="0"/>
              <a:t>Improve machines: current, speed, resolution</a:t>
            </a:r>
          </a:p>
          <a:p>
            <a:pPr marL="684213" lvl="1" indent="-323850">
              <a:buClr>
                <a:srgbClr val="00B0F0"/>
              </a:buClr>
              <a:buFont typeface="Wingdings" panose="05000000000000000000" pitchFamily="2" charset="2"/>
              <a:buChar char="F"/>
            </a:pPr>
            <a:r>
              <a:rPr lang="en-US" sz="2000" dirty="0"/>
              <a:t>Improve resists: sensitivity, contrast, etching resistance,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F065F-A524-454B-A611-536AAE4D0E15}"/>
              </a:ext>
            </a:extLst>
          </p:cNvPr>
          <p:cNvSpPr txBox="1"/>
          <p:nvPr/>
        </p:nvSpPr>
        <p:spPr>
          <a:xfrm>
            <a:off x="11641793" y="1296236"/>
            <a:ext cx="550207" cy="4843305"/>
          </a:xfrm>
          <a:prstGeom prst="rect">
            <a:avLst/>
          </a:prstGeom>
          <a:noFill/>
        </p:spPr>
        <p:txBody>
          <a:bodyPr vert="vert" wrap="none" rtlCol="0" anchor="ctr" anchorCtr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EBL nowadays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3D4553-3F92-468B-914C-5C2FC6A84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558" y="3142947"/>
            <a:ext cx="3715005" cy="28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Job evolution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9223" y="1299309"/>
            <a:ext cx="9953625" cy="4652299"/>
          </a:xfrm>
        </p:spPr>
        <p:txBody>
          <a:bodyPr wrap="square">
            <a:spAutoFit/>
          </a:bodyPr>
          <a:lstStyle/>
          <a:p>
            <a:pPr defTabSz="562722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rgbClr val="001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Machines more and more automatic:</a:t>
            </a:r>
          </a:p>
          <a:p>
            <a:pPr marL="803275" lvl="1" indent="-263525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Focus</a:t>
            </a:r>
          </a:p>
          <a:p>
            <a:pPr marL="803275" lvl="1" indent="-263525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Astigmatism</a:t>
            </a:r>
          </a:p>
          <a:p>
            <a:pPr marL="803275" lvl="1" indent="-263525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</a:pPr>
            <a:r>
              <a:rPr lang="en-US" sz="1800" dirty="0"/>
              <a:t>Calibrations</a:t>
            </a:r>
          </a:p>
          <a:p>
            <a:pPr marL="422041" marR="0" lvl="0" indent="-422041" algn="l" defTabSz="56272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95000"/>
              <a:buFont typeface="Wingdings" pitchFamily="2" charset="2"/>
              <a:buChar char="F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User: closer and closer to technology</a:t>
            </a:r>
            <a:endParaRPr lang="en-US" sz="2400" b="1" dirty="0"/>
          </a:p>
          <a:p>
            <a:pPr marL="803275" lvl="1" indent="-360363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buFont typeface="Wingdings" pitchFamily="2" charset="2"/>
              <a:buChar char="F"/>
              <a:defRPr/>
            </a:pPr>
            <a:r>
              <a:rPr lang="en-US" sz="1800" dirty="0"/>
              <a:t>Scientific project, materials compatibility, flow chart, characterization</a:t>
            </a:r>
          </a:p>
          <a:p>
            <a:pPr marL="803275" lvl="1" indent="-360363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buFont typeface="Wingdings" pitchFamily="2" charset="2"/>
              <a:buChar char="F"/>
              <a:defRPr/>
            </a:pPr>
            <a:r>
              <a:rPr lang="en-US" sz="1800" dirty="0"/>
              <a:t>There is still plenty of knowledges to acquire</a:t>
            </a:r>
          </a:p>
          <a:p>
            <a:pPr marR="0" lvl="0" algn="l" defTabSz="56272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Scripting (big tendency):</a:t>
            </a:r>
          </a:p>
          <a:p>
            <a:pPr marL="803275" lvl="1" indent="-263525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defRPr/>
            </a:pPr>
            <a:r>
              <a:rPr lang="en-US" sz="1800" dirty="0"/>
              <a:t>For complex and variable drawings</a:t>
            </a:r>
          </a:p>
          <a:p>
            <a:pPr marL="803275" lvl="1" indent="-263525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defRPr/>
            </a:pPr>
            <a:r>
              <a:rPr lang="en-US" sz="1800" dirty="0"/>
              <a:t>To drive the machine</a:t>
            </a:r>
          </a:p>
          <a:p>
            <a:pPr marL="803275" lvl="1" indent="-360363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buFont typeface="Wingdings" pitchFamily="2" charset="2"/>
              <a:buChar char="F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A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 programming languages:</a:t>
            </a:r>
          </a:p>
          <a:p>
            <a:pPr marL="1089025" lvl="2" indent="-285750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PYTHON, RUBY, MATLAB, …</a:t>
            </a:r>
          </a:p>
          <a:p>
            <a:pPr marL="1089025" lvl="2" indent="-285750">
              <a:lnSpc>
                <a:spcPct val="120000"/>
              </a:lnSpc>
              <a:spcBef>
                <a:spcPts val="0"/>
              </a:spcBef>
              <a:buClr>
                <a:srgbClr val="00B0F0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1600" dirty="0"/>
              <a:t>Probably deep learning to extract parameters from a collection of exposures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A0715-F05A-4613-ACE8-0E8DF0E64ED5}"/>
              </a:ext>
            </a:extLst>
          </p:cNvPr>
          <p:cNvSpPr txBox="1"/>
          <p:nvPr/>
        </p:nvSpPr>
        <p:spPr>
          <a:xfrm>
            <a:off x="11641793" y="1298993"/>
            <a:ext cx="550207" cy="5040084"/>
          </a:xfrm>
          <a:prstGeom prst="rect">
            <a:avLst/>
          </a:prstGeom>
          <a:noFill/>
        </p:spPr>
        <p:txBody>
          <a:bodyPr vert="vert" wrap="none" rtlCol="0" anchor="ctr" anchorCtr="0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EBL nowadays</a:t>
            </a:r>
          </a:p>
        </p:txBody>
      </p:sp>
    </p:spTree>
    <p:extLst>
      <p:ext uri="{BB962C8B-B14F-4D97-AF65-F5344CB8AC3E}">
        <p14:creationId xmlns:p14="http://schemas.microsoft.com/office/powerpoint/2010/main" val="31934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EBL to do what ? Answer some questions …</a:t>
            </a:r>
            <a:endParaRPr lang="fr-FR" b="1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SzPct val="140000"/>
              <a:buFont typeface="Wingdings" pitchFamily="2" charset="2"/>
              <a:buChar char=""/>
            </a:pPr>
            <a:r>
              <a:rPr lang="en-US" sz="2400" b="1" dirty="0"/>
              <a:t>  You search for a lithography solution</a:t>
            </a:r>
          </a:p>
          <a:p>
            <a:r>
              <a:rPr lang="en-US" sz="2400" dirty="0"/>
              <a:t>R&amp;D / production ?</a:t>
            </a:r>
          </a:p>
          <a:p>
            <a:r>
              <a:rPr lang="en-US" sz="2400" dirty="0"/>
              <a:t>Large areas exposure - mask making / big samples ?</a:t>
            </a:r>
          </a:p>
          <a:p>
            <a:r>
              <a:rPr lang="en-US" sz="2400" dirty="0"/>
              <a:t>High throughput or high number of samples / high speed ?</a:t>
            </a:r>
          </a:p>
          <a:p>
            <a:r>
              <a:rPr lang="en-US" sz="2400" dirty="0"/>
              <a:t>High resolution (nanostructures) ?</a:t>
            </a:r>
          </a:p>
          <a:p>
            <a:r>
              <a:rPr lang="en-US" sz="2400" dirty="0"/>
              <a:t>Small area : one field exposure (simplest system) ?</a:t>
            </a:r>
          </a:p>
          <a:p>
            <a:r>
              <a:rPr lang="en-US" sz="2400" dirty="0"/>
              <a:t>Large area : field cannot be as large as the area ?</a:t>
            </a:r>
          </a:p>
          <a:p>
            <a:pPr lvl="2"/>
            <a:r>
              <a:rPr lang="en-US" sz="1800" dirty="0"/>
              <a:t>Stitching between fields</a:t>
            </a:r>
          </a:p>
          <a:p>
            <a:pPr lvl="2"/>
            <a:r>
              <a:rPr lang="en-US" sz="1800" dirty="0"/>
              <a:t>High precision stage: moving and control (feedback)</a:t>
            </a:r>
          </a:p>
          <a:p>
            <a:r>
              <a:rPr lang="en-US" sz="2400" dirty="0"/>
              <a:t>Multi-level alignment : mark detection, overlay ?</a:t>
            </a:r>
          </a:p>
        </p:txBody>
      </p:sp>
    </p:spTree>
    <p:extLst>
      <p:ext uri="{BB962C8B-B14F-4D97-AF65-F5344CB8AC3E}">
        <p14:creationId xmlns:p14="http://schemas.microsoft.com/office/powerpoint/2010/main" val="8423143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EBL to do what ? Answer some questions …</a:t>
            </a:r>
            <a:endParaRPr lang="fr-FR" sz="3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buSzPct val="140000"/>
              <a:buFont typeface="Wingdings" pitchFamily="2" charset="2"/>
              <a:buChar char=""/>
            </a:pPr>
            <a:r>
              <a:rPr lang="en-US" sz="2200" b="1" dirty="0">
                <a:solidFill>
                  <a:prstClr val="black"/>
                </a:solidFill>
              </a:rPr>
              <a:t> You want to use an existing machine:</a:t>
            </a:r>
          </a:p>
          <a:p>
            <a:r>
              <a:rPr lang="en-US" sz="2200" dirty="0"/>
              <a:t>What is your project ?</a:t>
            </a:r>
          </a:p>
          <a:p>
            <a:r>
              <a:rPr lang="en-US" sz="2200" dirty="0"/>
              <a:t>Did you make some bibliography ?</a:t>
            </a:r>
          </a:p>
          <a:p>
            <a:r>
              <a:rPr lang="en-US" sz="2200" dirty="0"/>
              <a:t>What are the limits of the machine ? Do they match your requirements ?</a:t>
            </a:r>
          </a:p>
          <a:p>
            <a:r>
              <a:rPr lang="en-US" sz="2200" dirty="0"/>
              <a:t>Accessibility: for use on your own (needs training), availability</a:t>
            </a:r>
          </a:p>
          <a:p>
            <a:r>
              <a:rPr lang="en-US" sz="2200" dirty="0"/>
              <a:t>Have you been trained for technology/fabrication ?</a:t>
            </a:r>
          </a:p>
          <a:p>
            <a:r>
              <a:rPr lang="en-US" sz="2200" dirty="0"/>
              <a:t>Do you need high/low resolution ? Both ?</a:t>
            </a:r>
          </a:p>
          <a:p>
            <a:r>
              <a:rPr lang="en-US" sz="2200" dirty="0"/>
              <a:t>Do you need precision ? Which one ?</a:t>
            </a:r>
          </a:p>
          <a:p>
            <a:r>
              <a:rPr lang="en-US" sz="2200" dirty="0"/>
              <a:t>Do you need overlay ? If yes: what about alignment marks ?</a:t>
            </a:r>
          </a:p>
          <a:p>
            <a:r>
              <a:rPr lang="en-US" sz="2200" dirty="0"/>
              <a:t>Detailed description of your sample ?</a:t>
            </a:r>
          </a:p>
          <a:p>
            <a:r>
              <a:rPr lang="en-US" sz="2200" dirty="0"/>
              <a:t>Detailed description of previous/following steps ?</a:t>
            </a:r>
          </a:p>
          <a:p>
            <a:r>
              <a:rPr lang="en-US" sz="2200" dirty="0"/>
              <a:t>Do you need a specific compatibility ?</a:t>
            </a:r>
          </a:p>
        </p:txBody>
      </p:sp>
    </p:spTree>
    <p:extLst>
      <p:ext uri="{BB962C8B-B14F-4D97-AF65-F5344CB8AC3E}">
        <p14:creationId xmlns:p14="http://schemas.microsoft.com/office/powerpoint/2010/main" val="4143736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Exposure parameters: other limiting factors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84FEDB-0B82-4022-A4DC-D13189163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663699" y="1069975"/>
            <a:ext cx="9113157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87E3F"/>
              </a:buClr>
              <a:buFont typeface="Wingdings" pitchFamily="2" charset="2"/>
              <a:buChar char="§"/>
              <a:defRPr lang="fr-FR" sz="20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fr-F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46088" lvl="1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/>
              <a:t>Field s</a:t>
            </a:r>
            <a:r>
              <a:rPr lang="en-US" sz="2200" b="1" dirty="0"/>
              <a:t>titching can </a:t>
            </a:r>
            <a:r>
              <a:rPr lang="en-US" sz="2200" dirty="0"/>
              <a:t>increase dramatically</a:t>
            </a:r>
            <a:r>
              <a:rPr lang="en-US" sz="2200" b="1" dirty="0"/>
              <a:t> exposure time: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/>
              <a:t>Mechanical displacements:</a:t>
            </a:r>
          </a:p>
          <a:p>
            <a:pPr marL="1093787" lvl="2" indent="-285750">
              <a:lnSpc>
                <a:spcPct val="90000"/>
              </a:lnSpc>
              <a:buClr>
                <a:schemeClr val="accent6"/>
              </a:buClr>
              <a:buSzPct val="130000"/>
              <a:buFont typeface="Wingdings" pitchFamily="2" charset="2"/>
              <a:buChar char="F"/>
              <a:tabLst>
                <a:tab pos="712788" algn="l"/>
                <a:tab pos="987425" algn="l"/>
                <a:tab pos="1252538" algn="l"/>
              </a:tabLst>
            </a:pPr>
            <a:r>
              <a:rPr lang="en-US" sz="1800" dirty="0">
                <a:sym typeface="Wingdings" pitchFamily="2" charset="2"/>
              </a:rPr>
              <a:t>From almost nothing to few seconds: depending on the distance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>
                <a:sym typeface="Wingdings" pitchFamily="2" charset="2"/>
              </a:rPr>
              <a:t>Stabilization time: 3s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>
                <a:sym typeface="Wingdings" pitchFamily="2" charset="2"/>
              </a:rPr>
              <a:t>Focus correction (automatic): 1s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/>
              <a:t>Alignment: ~5s</a:t>
            </a:r>
          </a:p>
          <a:p>
            <a:pPr marL="446088" lvl="1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/>
              <a:t>Proximity effect correction: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/>
              <a:t>Increase the total settling time by number of objects increase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r>
              <a:rPr lang="en-US" sz="2200" dirty="0"/>
              <a:t>To minimize : apply correction only where needed</a:t>
            </a:r>
          </a:p>
          <a:p>
            <a:pPr marL="846138" lvl="2" indent="-266700">
              <a:lnSpc>
                <a:spcPct val="90000"/>
              </a:lnSpc>
              <a:buClr>
                <a:schemeClr val="accent6"/>
              </a:buClr>
              <a:tabLst>
                <a:tab pos="712788" algn="l"/>
                <a:tab pos="987425" algn="l"/>
                <a:tab pos="1252538" algn="l"/>
              </a:tabLst>
            </a:pPr>
            <a:endParaRPr lang="en-US" sz="2200" dirty="0"/>
          </a:p>
        </p:txBody>
      </p:sp>
      <p:grpSp>
        <p:nvGrpSpPr>
          <p:cNvPr id="3" name="Groupe 2"/>
          <p:cNvGrpSpPr/>
          <p:nvPr/>
        </p:nvGrpSpPr>
        <p:grpSpPr>
          <a:xfrm>
            <a:off x="1817915" y="4862301"/>
            <a:ext cx="4323354" cy="1346667"/>
            <a:chOff x="293915" y="4862300"/>
            <a:chExt cx="4323354" cy="1346667"/>
          </a:xfrm>
        </p:grpSpPr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293915" y="5808857"/>
              <a:ext cx="432335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80975" indent="-1809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5146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indent="0">
                <a:buNone/>
              </a:pPr>
              <a:r>
                <a:rPr lang="en-US" kern="0" dirty="0"/>
                <a:t>"Exposure time" :  15s (without PEC)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1128" y="5327161"/>
              <a:ext cx="3466141" cy="468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8314" y="4862300"/>
              <a:ext cx="3408955" cy="468000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6308628" y="4832149"/>
            <a:ext cx="3384000" cy="1376819"/>
            <a:chOff x="4784628" y="4832148"/>
            <a:chExt cx="3384000" cy="137681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7285" y="4832148"/>
              <a:ext cx="3337189" cy="468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4628" y="5324400"/>
              <a:ext cx="3384000" cy="474565"/>
            </a:xfrm>
            <a:prstGeom prst="rect">
              <a:avLst/>
            </a:prstGeom>
          </p:spPr>
        </p:pic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4917075" y="5808857"/>
              <a:ext cx="32373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80975" indent="-18097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87E3F"/>
                </a:buClr>
                <a:buFont typeface="Wingdings" pitchFamily="2" charset="2"/>
                <a:buChar char="§"/>
                <a:defRPr lang="fr-FR" sz="20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5146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latinLnBrk="0" hangingPunct="1">
                <a:spcBef>
                  <a:spcPct val="20000"/>
                </a:spcBef>
                <a:buChar char="•"/>
                <a:defRPr kumimoji="0" lang="fr-FR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indent="0" algn="ctr">
                <a:buNone/>
              </a:pPr>
              <a:r>
                <a:rPr lang="en-US" kern="0" dirty="0"/>
                <a:t>3mn 20s (with PEC)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4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1298B68-638F-4810-844B-A43026DF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Strategy to speed up EBL: 2 currents &amp; 2 field-size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/>
              <a:t>Possible solution:</a:t>
            </a:r>
          </a:p>
          <a:p>
            <a:pPr marL="719138" lvl="2" indent="-280988"/>
            <a:r>
              <a:rPr lang="en-US" sz="2000" dirty="0"/>
              <a:t>Small structures made at low current low field-size</a:t>
            </a:r>
          </a:p>
          <a:p>
            <a:pPr marL="719138" lvl="2" indent="-280988"/>
            <a:r>
              <a:rPr lang="en-US" sz="2000" dirty="0"/>
              <a:t>Big structures made at high current and large field-size</a:t>
            </a:r>
          </a:p>
          <a:p>
            <a:r>
              <a:rPr lang="en-US" sz="2800" dirty="0"/>
              <a:t>Needs:</a:t>
            </a:r>
          </a:p>
          <a:p>
            <a:pPr marL="719138" lvl="2" indent="-280988"/>
            <a:r>
              <a:rPr lang="en-US" sz="2000" dirty="0">
                <a:solidFill>
                  <a:prstClr val="black"/>
                </a:solidFill>
              </a:rPr>
              <a:t>Define the required total overlay precision (this will define the way to make them)</a:t>
            </a:r>
          </a:p>
          <a:p>
            <a:pPr marL="719138" lvl="2" indent="-280988"/>
            <a:r>
              <a:rPr lang="en-US" sz="2000" dirty="0">
                <a:solidFill>
                  <a:prstClr val="black"/>
                </a:solidFill>
              </a:rPr>
              <a:t>Alignment marks (could be made by optical lithography)</a:t>
            </a:r>
          </a:p>
          <a:p>
            <a:pPr marL="151537" lvl="1" indent="-457200">
              <a:buFont typeface="Arial" panose="020B0604020202020204" pitchFamily="34" charset="0"/>
              <a:buChar char="&gt;"/>
            </a:pPr>
            <a:r>
              <a:rPr lang="en-US" dirty="0">
                <a:solidFill>
                  <a:prstClr val="black"/>
                </a:solidFill>
              </a:rPr>
              <a:t>Advantages: everything is made by EBL … only one machine</a:t>
            </a:r>
          </a:p>
          <a:p>
            <a:pPr marL="151537" lvl="1" indent="-457200">
              <a:buFont typeface="Arial" panose="020B0604020202020204" pitchFamily="34" charset="0"/>
              <a:buChar char="&gt;"/>
            </a:pPr>
            <a:r>
              <a:rPr lang="en-US" dirty="0">
                <a:solidFill>
                  <a:prstClr val="black"/>
                </a:solidFill>
              </a:rPr>
              <a:t>Example : if there is not too much area to do</a:t>
            </a:r>
          </a:p>
          <a:p>
            <a:pPr marL="151537" lvl="1" indent="-457200">
              <a:buFont typeface="Arial" panose="020B0604020202020204" pitchFamily="34" charset="0"/>
              <a:buChar char="&gt;"/>
            </a:pPr>
            <a:r>
              <a:rPr lang="en-US" dirty="0">
                <a:solidFill>
                  <a:prstClr val="black"/>
                </a:solidFill>
              </a:rPr>
              <a:t>8 contact pads of 150x150µm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&amp; nanostructures in 100x100µm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  <a:p>
            <a:pPr marL="719138" lvl="2" indent="-280988"/>
            <a:r>
              <a:rPr lang="en-US" sz="2000" dirty="0">
                <a:solidFill>
                  <a:prstClr val="black"/>
                </a:solidFill>
              </a:rPr>
              <a:t>High resolution : 20kV, 135pA, 100µm field-size, step-size 10nm</a:t>
            </a:r>
          </a:p>
          <a:p>
            <a:pPr marL="719138" lvl="2" indent="-280988"/>
            <a:r>
              <a:rPr lang="en-US" sz="2000" dirty="0">
                <a:solidFill>
                  <a:prstClr val="black"/>
                </a:solidFill>
              </a:rPr>
              <a:t>Low resolution : 20kV, 1-5nA, 800µm field-size, step-size 100nm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2800" dirty="0"/>
              <a:t>Drawback: beam-speed effect for low resolution step</a:t>
            </a:r>
          </a:p>
          <a:p>
            <a:pPr marL="446088" lvl="2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1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Different EBL techniques</a:t>
            </a:r>
            <a:endParaRPr lang="fr-FR" sz="3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19223" y="1299309"/>
            <a:ext cx="8163069" cy="474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rtlCol="0">
            <a:sp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Beam type</a:t>
            </a:r>
            <a:r>
              <a:rPr lang="en-US" sz="2800" dirty="0"/>
              <a:t>: Gaussian / Variable or fixed shape </a:t>
            </a:r>
          </a:p>
          <a:p>
            <a:pPr lvl="1">
              <a:buClr>
                <a:srgbClr val="00B0F0"/>
              </a:buClr>
            </a:pPr>
            <a:r>
              <a:rPr lang="en-US" sz="2000" b="1" dirty="0"/>
              <a:t>Focused beam </a:t>
            </a:r>
            <a:r>
              <a:rPr lang="en-US" sz="2000" dirty="0"/>
              <a:t>(point per point exposure): like a SEM - Gaussian beam</a:t>
            </a:r>
          </a:p>
          <a:p>
            <a:pPr lvl="1">
              <a:buClr>
                <a:srgbClr val="00B0F0"/>
              </a:buClr>
            </a:pPr>
            <a:r>
              <a:rPr lang="en-US" sz="2000" b="1" dirty="0"/>
              <a:t>Non focused beam </a:t>
            </a:r>
            <a:r>
              <a:rPr lang="en-US" sz="2000" dirty="0"/>
              <a:t>(area exposure):</a:t>
            </a:r>
          </a:p>
          <a:p>
            <a:pPr lvl="2">
              <a:buClr>
                <a:srgbClr val="00B0F0"/>
              </a:buClr>
            </a:pPr>
            <a:r>
              <a:rPr lang="en-US" sz="1600" dirty="0"/>
              <a:t>Projection of a variable shape</a:t>
            </a:r>
          </a:p>
          <a:p>
            <a:pPr lvl="2">
              <a:buClr>
                <a:srgbClr val="00B0F0"/>
              </a:buClr>
            </a:pPr>
            <a:r>
              <a:rPr lang="en-US" sz="1600" dirty="0"/>
              <a:t>Projection of a fixed shape (cell projection): needs a mask with holes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Scan type</a:t>
            </a:r>
            <a:r>
              <a:rPr lang="en-US" sz="2800" dirty="0"/>
              <a:t>: Vector / Raster</a:t>
            </a:r>
          </a:p>
          <a:p>
            <a:pPr lvl="1">
              <a:buClr>
                <a:srgbClr val="00B0F0"/>
              </a:buClr>
            </a:pPr>
            <a:r>
              <a:rPr lang="en-US" sz="2000" b="1" dirty="0"/>
              <a:t>Vector scan</a:t>
            </a:r>
            <a:r>
              <a:rPr lang="en-US" sz="2000" dirty="0"/>
              <a:t>: only necessary parts are scanned</a:t>
            </a:r>
          </a:p>
          <a:p>
            <a:pPr lvl="1">
              <a:buClr>
                <a:srgbClr val="00B0F0"/>
              </a:buClr>
            </a:pPr>
            <a:r>
              <a:rPr lang="en-US" sz="2000" b="1" dirty="0"/>
              <a:t>Raster scan</a:t>
            </a:r>
            <a:r>
              <a:rPr lang="en-US" sz="2000" dirty="0"/>
              <a:t>: all the exposure area is scanned</a:t>
            </a:r>
          </a:p>
          <a:p>
            <a:pPr lvl="1">
              <a:buClr>
                <a:srgbClr val="00B0F0"/>
              </a:buClr>
            </a:pPr>
            <a:r>
              <a:rPr lang="en-US" sz="2000" dirty="0"/>
              <a:t>Beam is blanked when necessary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sz="2800" b="1" dirty="0"/>
              <a:t>Exposure type</a:t>
            </a:r>
            <a:r>
              <a:rPr lang="en-US" sz="2800" dirty="0"/>
              <a:t>:</a:t>
            </a:r>
          </a:p>
          <a:p>
            <a:pPr lvl="1">
              <a:buClr>
                <a:srgbClr val="00B0F0"/>
              </a:buClr>
            </a:pPr>
            <a:r>
              <a:rPr lang="en-US" sz="2000" b="1" dirty="0"/>
              <a:t>Fixed stage </a:t>
            </a:r>
            <a:r>
              <a:rPr lang="en-US" sz="2000" dirty="0"/>
              <a:t>during exposure … field by field with stitching</a:t>
            </a:r>
          </a:p>
          <a:p>
            <a:pPr lvl="1">
              <a:buClr>
                <a:srgbClr val="00B0F0"/>
              </a:buClr>
            </a:pPr>
            <a:r>
              <a:rPr lang="en-US" sz="2000" b="1" dirty="0"/>
              <a:t>Moving stage </a:t>
            </a:r>
            <a:r>
              <a:rPr lang="en-US" sz="2000" dirty="0"/>
              <a:t>during exposure: continuous exposure </a:t>
            </a:r>
            <a:br>
              <a:rPr lang="en-US" sz="2000" dirty="0"/>
            </a:br>
            <a:r>
              <a:rPr lang="en-US" sz="2000" dirty="0"/>
              <a:t>(e.g.: RAITH FBMS mode - avoid stitching in optical guides)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FC01B-10A9-4088-AF5C-176D92A1C191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EE786-A588-43F3-8A69-6448C8333B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31"/>
          <a:stretch/>
        </p:blipFill>
        <p:spPr>
          <a:xfrm>
            <a:off x="7304742" y="2998784"/>
            <a:ext cx="1440000" cy="905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F5ED2-08AD-4EEE-AB51-78241BC5F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31"/>
          <a:stretch/>
        </p:blipFill>
        <p:spPr>
          <a:xfrm>
            <a:off x="9174081" y="3607932"/>
            <a:ext cx="1440000" cy="905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2094C-B4C8-444B-8FD0-75EB8506A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317" y="1554222"/>
            <a:ext cx="1335132" cy="1841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4C544D-AC9D-4B63-AB45-207B5ACEB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650" y="4874148"/>
            <a:ext cx="1487055" cy="111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Detection: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Linescan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Why only automatic ?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Manual alignment on images: 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you are obliged to be in front of the machine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Automatic with images: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Depend on signal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Precision depend on image size:</a:t>
            </a:r>
          </a:p>
          <a:p>
            <a:pPr lvl="3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High magnification # small possibility for misalignment</a:t>
            </a:r>
          </a:p>
          <a:p>
            <a:pPr lvl="3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Low magnification # small precision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Depend on mark quality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Observation = exposure: lift-off destroy all the mark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Automatic mark detection is reliable and efficient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6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D01DD45-D04B-4969-B139-237616E1B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233" y="837288"/>
            <a:ext cx="6475809" cy="54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1536" y="756155"/>
            <a:ext cx="4056121" cy="42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2DB35E-774B-41DD-BBB8-73037A66C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453" y="709362"/>
            <a:ext cx="646606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44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BA2B710-0109-485D-A41C-4C622C40D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219" y="837288"/>
            <a:ext cx="6389805" cy="54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837288"/>
            <a:ext cx="4103789" cy="42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829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11903E-9C43-450F-B307-FF1DB253C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639" y="837288"/>
            <a:ext cx="6405883" cy="54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121" y="920126"/>
            <a:ext cx="3907651" cy="41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522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real sample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425A740-870A-48DD-8070-B76B0C528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2" y="1436915"/>
            <a:ext cx="8446097" cy="40947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40808" y="807960"/>
            <a:ext cx="237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</a:t>
            </a:r>
            <a:r>
              <a:rPr lang="fr-FR" sz="3200" baseline="30000" dirty="0"/>
              <a:t>st</a:t>
            </a:r>
            <a:r>
              <a:rPr lang="fr-FR" sz="3200" dirty="0"/>
              <a:t> mark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36707" y="807959"/>
            <a:ext cx="237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2</a:t>
            </a:r>
            <a:r>
              <a:rPr lang="fr-FR" sz="3200" baseline="30000" dirty="0"/>
              <a:t>nd</a:t>
            </a:r>
            <a:r>
              <a:rPr lang="fr-FR" sz="3200" dirty="0"/>
              <a:t> mark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57383" y="807958"/>
            <a:ext cx="237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3</a:t>
            </a:r>
            <a:r>
              <a:rPr lang="fr-FR" sz="3200" baseline="30000" dirty="0"/>
              <a:t>rd</a:t>
            </a:r>
            <a:r>
              <a:rPr lang="fr-FR" sz="3200" dirty="0"/>
              <a:t> mark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11088" y="2179560"/>
            <a:ext cx="696685" cy="58477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611088" y="4138989"/>
            <a:ext cx="696685" cy="58477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8659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detection: real sample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en-US" dirty="0"/>
              <a:t>Big differences between example and real sample</a:t>
            </a:r>
          </a:p>
          <a:p>
            <a:pPr lvl="1"/>
            <a:r>
              <a:rPr lang="en-US" dirty="0"/>
              <a:t>Why ?</a:t>
            </a:r>
          </a:p>
          <a:p>
            <a:pPr marL="990600" lvl="2"/>
            <a:r>
              <a:rPr lang="en-US" dirty="0"/>
              <a:t>Current used</a:t>
            </a:r>
          </a:p>
          <a:p>
            <a:pPr marL="990600" lvl="2"/>
            <a:r>
              <a:rPr lang="en-US" dirty="0"/>
              <a:t>HV used</a:t>
            </a:r>
          </a:p>
          <a:p>
            <a:pPr marL="990600" lvl="2"/>
            <a:r>
              <a:rPr lang="en-US" dirty="0"/>
              <a:t>Mark thickness: low thickness # low contrast</a:t>
            </a:r>
          </a:p>
          <a:p>
            <a:pPr marL="990600" lvl="2"/>
            <a:r>
              <a:rPr lang="en-US" dirty="0"/>
              <a:t>Recessed mark : no chemical contrast </a:t>
            </a:r>
          </a:p>
          <a:p>
            <a:pPr marL="990600" lvl="2"/>
            <a:r>
              <a:rPr lang="en-US" dirty="0"/>
              <a:t>Mark material</a:t>
            </a:r>
          </a:p>
          <a:p>
            <a:pPr marL="990600" lvl="2"/>
            <a:r>
              <a:rPr lang="en-US" dirty="0"/>
              <a:t>Resist material : difficult to see marks under HSQ (contain Si)</a:t>
            </a:r>
          </a:p>
          <a:p>
            <a:pPr marL="990600" lvl="2"/>
            <a:r>
              <a:rPr lang="en-US" dirty="0"/>
              <a:t>Resist thickness: low Z # low emission + absorption of SE</a:t>
            </a:r>
          </a:p>
          <a:p>
            <a:pPr lvl="3"/>
            <a:r>
              <a:rPr lang="en-US" dirty="0"/>
              <a:t>High resolution implies low thickness</a:t>
            </a:r>
          </a:p>
          <a:p>
            <a:pPr lvl="3"/>
            <a:r>
              <a:rPr lang="en-US" dirty="0"/>
              <a:t>Low thickness implies low mark thickness: </a:t>
            </a:r>
          </a:p>
          <a:p>
            <a:pPr lvl="4"/>
            <a:r>
              <a:rPr lang="en-US" dirty="0"/>
              <a:t>If not : non-uniformity &amp; voids after coating</a:t>
            </a:r>
          </a:p>
          <a:p>
            <a:pPr marL="990600" lvl="2"/>
            <a:r>
              <a:rPr lang="en-US" dirty="0">
                <a:solidFill>
                  <a:prstClr val="black"/>
                </a:solidFill>
              </a:rPr>
              <a:t>Detector: BSED more suitable for metals</a:t>
            </a:r>
          </a:p>
          <a:p>
            <a:pPr marL="990600" lvl="2"/>
            <a:r>
              <a:rPr lang="en-US" dirty="0">
                <a:solidFill>
                  <a:prstClr val="black"/>
                </a:solidFill>
              </a:rPr>
              <a:t>Modification of marks during previous steps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0663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376" y="733192"/>
            <a:ext cx="7200000" cy="540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real sample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9B89C3-530D-46B1-A595-AFF3FEE2E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15376" y="2324056"/>
            <a:ext cx="720000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After particle deposition, </a:t>
            </a:r>
          </a:p>
          <a:p>
            <a:r>
              <a:rPr lang="en-US" sz="2700" dirty="0">
                <a:solidFill>
                  <a:schemeClr val="bg1"/>
                </a:solidFill>
              </a:rPr>
              <a:t>mark detection signal is no more the same</a:t>
            </a:r>
          </a:p>
        </p:txBody>
      </p:sp>
    </p:spTree>
    <p:extLst>
      <p:ext uri="{BB962C8B-B14F-4D97-AF65-F5344CB8AC3E}">
        <p14:creationId xmlns:p14="http://schemas.microsoft.com/office/powerpoint/2010/main" val="4713662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detection: real sample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en-US" dirty="0">
                <a:solidFill>
                  <a:prstClr val="black"/>
                </a:solidFill>
              </a:rPr>
              <a:t>Alignment is reliable if scanning across marks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Determination of the center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Center position is independent of previous steps : etching, overexposure, … </a:t>
            </a:r>
          </a:p>
          <a:p>
            <a:pPr lvl="1">
              <a:buFont typeface="Wingdings" pitchFamily="2" charset="2"/>
              <a:buChar char="F"/>
            </a:pPr>
            <a:r>
              <a:rPr lang="en-US" dirty="0">
                <a:solidFill>
                  <a:prstClr val="black"/>
                </a:solidFill>
              </a:rPr>
              <a:t>increase averaging zone in case of problem</a:t>
            </a:r>
          </a:p>
          <a:p>
            <a:r>
              <a:rPr lang="en-US" dirty="0">
                <a:solidFill>
                  <a:prstClr val="black"/>
                </a:solidFill>
              </a:rPr>
              <a:t>Alignment using edges is not reliable: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Edge position depend on previous steps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Lead always to misalignment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Useful when:</a:t>
            </a:r>
          </a:p>
          <a:p>
            <a:pPr lvl="2"/>
            <a:r>
              <a:rPr lang="en-US" dirty="0">
                <a:solidFill>
                  <a:prstClr val="black"/>
                </a:solidFill>
              </a:rPr>
              <a:t> there is no other solution</a:t>
            </a:r>
          </a:p>
          <a:p>
            <a:pPr lvl="2"/>
            <a:r>
              <a:rPr lang="en-US" dirty="0">
                <a:solidFill>
                  <a:prstClr val="black"/>
                </a:solidFill>
              </a:rPr>
              <a:t>precision is not required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Alignment precision depend on field-size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Big field-size # less precision due to linear correction of non-linear distortion</a:t>
            </a:r>
          </a:p>
          <a:p>
            <a:pPr lvl="1">
              <a:buFont typeface="Wingdings" pitchFamily="2" charset="2"/>
              <a:buChar char="F"/>
            </a:pPr>
            <a:r>
              <a:rPr lang="en-US" dirty="0">
                <a:solidFill>
                  <a:prstClr val="black"/>
                </a:solidFill>
              </a:rPr>
              <a:t>Limit the field-size</a:t>
            </a:r>
          </a:p>
        </p:txBody>
      </p:sp>
    </p:spTree>
    <p:extLst>
      <p:ext uri="{BB962C8B-B14F-4D97-AF65-F5344CB8AC3E}">
        <p14:creationId xmlns:p14="http://schemas.microsoft.com/office/powerpoint/2010/main" val="19177754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 Mark detection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real sample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B893635-8DAE-4D5D-B857-345275C77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5890893" y="922302"/>
            <a:ext cx="4079999" cy="3688956"/>
            <a:chOff x="4366892" y="922302"/>
            <a:chExt cx="4079999" cy="3688956"/>
          </a:xfrm>
        </p:grpSpPr>
        <p:sp>
          <p:nvSpPr>
            <p:cNvPr id="10" name="ZoneTexte 9"/>
            <p:cNvSpPr txBox="1"/>
            <p:nvPr/>
          </p:nvSpPr>
          <p:spPr>
            <a:xfrm>
              <a:off x="4807372" y="922302"/>
              <a:ext cx="3199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After annealing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6892" y="1551258"/>
              <a:ext cx="4079999" cy="3060000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1740808" y="922304"/>
            <a:ext cx="4079999" cy="3688955"/>
            <a:chOff x="216807" y="922303"/>
            <a:chExt cx="4079999" cy="3688955"/>
          </a:xfrm>
        </p:grpSpPr>
        <p:sp>
          <p:nvSpPr>
            <p:cNvPr id="7" name="ZoneTexte 6"/>
            <p:cNvSpPr txBox="1"/>
            <p:nvPr/>
          </p:nvSpPr>
          <p:spPr>
            <a:xfrm>
              <a:off x="460209" y="922303"/>
              <a:ext cx="3593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Before annealing</a:t>
              </a: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07" y="1551258"/>
              <a:ext cx="4079999" cy="3060000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1740807" y="5015331"/>
            <a:ext cx="8230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value of channel position is the same before and after annealing</a:t>
            </a:r>
          </a:p>
        </p:txBody>
      </p:sp>
    </p:spTree>
    <p:extLst>
      <p:ext uri="{BB962C8B-B14F-4D97-AF65-F5344CB8AC3E}">
        <p14:creationId xmlns:p14="http://schemas.microsoft.com/office/powerpoint/2010/main" val="331757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Different EBL techniques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777445-B429-440E-BA47-DBEEA17D7339}"/>
              </a:ext>
            </a:extLst>
          </p:cNvPr>
          <p:cNvGrpSpPr/>
          <p:nvPr/>
        </p:nvGrpSpPr>
        <p:grpSpPr>
          <a:xfrm>
            <a:off x="1154303" y="1215328"/>
            <a:ext cx="10365768" cy="1780253"/>
            <a:chOff x="1273175" y="931864"/>
            <a:chExt cx="10365768" cy="1780253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8943" y="947789"/>
              <a:ext cx="1440000" cy="1398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5233" y="1220517"/>
              <a:ext cx="1440000" cy="1006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1273175" y="931864"/>
              <a:ext cx="8047038" cy="1780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1054100" lvl="1" indent="-514350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US" sz="2600" dirty="0"/>
                <a:t>Shaped beam - Vector scan - fixed / moving stage</a:t>
              </a:r>
            </a:p>
            <a:p>
              <a:pPr marL="996950" lvl="1" indent="-457200" algn="just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2600" dirty="0">
                  <a:cs typeface="Arial" charset="0"/>
                </a:rPr>
                <a:t>Cell projection (need a mask)</a:t>
              </a:r>
            </a:p>
            <a:p>
              <a:pPr marL="996950" lvl="1" indent="-457200" algn="just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2600" dirty="0">
                  <a:cs typeface="Arial" charset="0"/>
                </a:rPr>
                <a:t>Multi-beams, micro-columns</a:t>
              </a:r>
              <a:endParaRPr lang="en-US" sz="2600" dirty="0"/>
            </a:p>
            <a:p>
              <a:pPr marL="1358900" lvl="2" indent="-285750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US" sz="1600" dirty="0"/>
                <a:t>For mask production</a:t>
              </a:r>
            </a:p>
            <a:p>
              <a:pPr marL="1358900" lvl="2" indent="-285750" algn="just">
                <a:buClr>
                  <a:srgbClr val="00B0F0"/>
                </a:buClr>
                <a:buFont typeface="Wingdings" pitchFamily="2" charset="2"/>
                <a:buChar char="§"/>
              </a:pPr>
              <a:r>
                <a:rPr lang="en-US" sz="1600" dirty="0"/>
                <a:t>High resolution (~30nm), high speed … high cost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DB0FB2-416A-4067-A2B7-967653D3CCEB}"/>
              </a:ext>
            </a:extLst>
          </p:cNvPr>
          <p:cNvGrpSpPr/>
          <p:nvPr/>
        </p:nvGrpSpPr>
        <p:grpSpPr>
          <a:xfrm>
            <a:off x="1155890" y="4864521"/>
            <a:ext cx="8319863" cy="1306179"/>
            <a:chOff x="1274762" y="4882809"/>
            <a:chExt cx="8319863" cy="1306179"/>
          </a:xfrm>
        </p:grpSpPr>
        <p:grpSp>
          <p:nvGrpSpPr>
            <p:cNvPr id="31" name="Group 4"/>
            <p:cNvGrpSpPr>
              <a:grpSpLocks/>
            </p:cNvGrpSpPr>
            <p:nvPr/>
          </p:nvGrpSpPr>
          <p:grpSpPr bwMode="auto">
            <a:xfrm>
              <a:off x="6772050" y="4918988"/>
              <a:ext cx="2822575" cy="1270000"/>
              <a:chOff x="3638" y="1776"/>
              <a:chExt cx="1778" cy="800"/>
            </a:xfrm>
          </p:grpSpPr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8" y="1776"/>
                <a:ext cx="523" cy="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6"/>
              <p:cNvSpPr>
                <a:spLocks noChangeArrowheads="1"/>
              </p:cNvSpPr>
              <p:nvPr/>
            </p:nvSpPr>
            <p:spPr bwMode="auto">
              <a:xfrm>
                <a:off x="4149" y="1881"/>
                <a:ext cx="1267" cy="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800" i="1" dirty="0"/>
                  <a:t>Direct writing of atomic ideograms realized and observed by AFM. </a:t>
                </a:r>
              </a:p>
              <a:p>
                <a:pPr algn="just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sz="800" i="1" dirty="0"/>
                  <a:t>These 2 ideograms (</a:t>
                </a:r>
                <a:r>
                  <a:rPr lang="en-US" sz="800" i="1" dirty="0" err="1"/>
                  <a:t>Yu</a:t>
                </a:r>
                <a:r>
                  <a:rPr lang="en-US" sz="800" i="1" dirty="0" err="1">
                    <a:cs typeface="Arial" charset="0"/>
                  </a:rPr>
                  <a:t>á</a:t>
                </a:r>
                <a:r>
                  <a:rPr lang="en-US" sz="800" i="1" dirty="0" err="1"/>
                  <a:t>n</a:t>
                </a:r>
                <a:r>
                  <a:rPr lang="en-US" sz="800" i="1" dirty="0"/>
                  <a:t> </a:t>
                </a:r>
                <a:r>
                  <a:rPr lang="en-US" sz="800" i="1" dirty="0" err="1"/>
                  <a:t>Z</a:t>
                </a:r>
                <a:r>
                  <a:rPr lang="en-US" sz="800" i="1" dirty="0" err="1">
                    <a:cs typeface="Arial" charset="0"/>
                  </a:rPr>
                  <a:t>ĭ</a:t>
                </a:r>
                <a:r>
                  <a:rPr lang="en-US" sz="800" i="1" dirty="0"/>
                  <a:t>) mean “atom” in Chinese  and are made of iron atoms on a copper surface (D.M. </a:t>
                </a:r>
                <a:r>
                  <a:rPr lang="en-US" sz="800" i="1" dirty="0" err="1"/>
                  <a:t>Eigler</a:t>
                </a:r>
                <a:r>
                  <a:rPr lang="en-US" sz="800" i="1" dirty="0"/>
                  <a:t> and Co. in IBM research center of Almaden).</a:t>
                </a:r>
              </a:p>
            </p:txBody>
          </p:sp>
        </p:grp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1274762" y="4882809"/>
              <a:ext cx="8047038" cy="122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996950" lvl="1" indent="-457200" algn="just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2600" dirty="0">
                  <a:cs typeface="Arial" charset="0"/>
                </a:rPr>
                <a:t>STM</a:t>
              </a:r>
            </a:p>
            <a:p>
              <a:pPr marL="1358900" lvl="2" indent="-285750" algn="just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1600" dirty="0"/>
                <a:t>Atomic resolution</a:t>
              </a:r>
            </a:p>
            <a:p>
              <a:pPr marL="1358900" lvl="2" indent="-285750" algn="just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1600" dirty="0"/>
                <a:t>Very slow</a:t>
              </a:r>
            </a:p>
            <a:p>
              <a:pPr marL="1358900" lvl="2" indent="-285750" algn="just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US" sz="1600" dirty="0"/>
                <a:t>Low temperature (</a:t>
              </a:r>
              <a:r>
                <a:rPr lang="en-US" sz="1600" dirty="0" err="1"/>
                <a:t>mK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F44F8E-7044-447A-BD4D-51C6D849F427}"/>
              </a:ext>
            </a:extLst>
          </p:cNvPr>
          <p:cNvSpPr txBox="1"/>
          <p:nvPr/>
        </p:nvSpPr>
        <p:spPr>
          <a:xfrm>
            <a:off x="11641763" y="1077686"/>
            <a:ext cx="615553" cy="504008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Introduction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22BA6F-B45C-43FA-AD9F-98E1E286E082}"/>
              </a:ext>
            </a:extLst>
          </p:cNvPr>
          <p:cNvGrpSpPr/>
          <p:nvPr/>
        </p:nvGrpSpPr>
        <p:grpSpPr>
          <a:xfrm>
            <a:off x="1142928" y="2982087"/>
            <a:ext cx="10379963" cy="1797043"/>
            <a:chOff x="1261800" y="3000375"/>
            <a:chExt cx="10379963" cy="17970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D9053C-D0AD-4EA4-8F9E-3AB11757970D}"/>
                </a:ext>
              </a:extLst>
            </p:cNvPr>
            <p:cNvGrpSpPr/>
            <p:nvPr/>
          </p:nvGrpSpPr>
          <p:grpSpPr>
            <a:xfrm>
              <a:off x="1261800" y="3103376"/>
              <a:ext cx="10379963" cy="1644391"/>
              <a:chOff x="1261800" y="3103376"/>
              <a:chExt cx="10379963" cy="1644391"/>
            </a:xfrm>
          </p:grpSpPr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>
                <a:off x="1261800" y="3103376"/>
                <a:ext cx="8047038" cy="985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996950" lvl="1" indent="-457200" algn="just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2600" dirty="0">
                    <a:cs typeface="Arial" charset="0"/>
                  </a:rPr>
                  <a:t>Gaussian beam – vector scan - fixed / moving stage</a:t>
                </a:r>
              </a:p>
              <a:p>
                <a:pPr marL="1358900" lvl="2" indent="-285750" algn="just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cs typeface="Arial" charset="0"/>
                  </a:rPr>
                  <a:t>Very high resolution … ~8nm </a:t>
                </a:r>
              </a:p>
              <a:p>
                <a:pPr marL="1358900" lvl="2" indent="-285750" algn="just">
                  <a:buClr>
                    <a:srgbClr val="00B0F0"/>
                  </a:buCl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cs typeface="Arial" charset="0"/>
                  </a:rPr>
                  <a:t>Intermediate speed &amp; cost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C50AD0B-D6C5-4768-8756-853E81EA0042}"/>
                  </a:ext>
                </a:extLst>
              </p:cNvPr>
              <p:cNvGrpSpPr/>
              <p:nvPr/>
            </p:nvGrpSpPr>
            <p:grpSpPr>
              <a:xfrm>
                <a:off x="7021663" y="3666179"/>
                <a:ext cx="4620100" cy="1081588"/>
                <a:chOff x="7051825" y="5302250"/>
                <a:chExt cx="4620100" cy="1081588"/>
              </a:xfrm>
            </p:grpSpPr>
            <p:pic>
              <p:nvPicPr>
                <p:cNvPr id="36" name="Picture 9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03291" y="5303838"/>
                  <a:ext cx="1661378" cy="108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" name="Picture 1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051825" y="5302250"/>
                  <a:ext cx="976640" cy="10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" name="Picture 1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993746" y="5302250"/>
                  <a:ext cx="1678179" cy="1080000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0C57268-AF04-49F8-A443-E81017E78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3835" y="3667767"/>
                <a:ext cx="1530515" cy="10800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E64387-E5F2-4323-B834-78D28A607487}"/>
                </a:ext>
              </a:extLst>
            </p:cNvPr>
            <p:cNvSpPr/>
            <p:nvPr/>
          </p:nvSpPr>
          <p:spPr>
            <a:xfrm>
              <a:off x="1609725" y="3000375"/>
              <a:ext cx="9885726" cy="1797043"/>
            </a:xfrm>
            <a:custGeom>
              <a:avLst/>
              <a:gdLst>
                <a:gd name="connsiteX0" fmla="*/ 0 w 9885726"/>
                <a:gd name="connsiteY0" fmla="*/ 0 h 1797043"/>
                <a:gd name="connsiteX1" fmla="*/ 9885726 w 9885726"/>
                <a:gd name="connsiteY1" fmla="*/ 0 h 1797043"/>
                <a:gd name="connsiteX2" fmla="*/ 9885726 w 9885726"/>
                <a:gd name="connsiteY2" fmla="*/ 1797043 h 1797043"/>
                <a:gd name="connsiteX3" fmla="*/ 0 w 9885726"/>
                <a:gd name="connsiteY3" fmla="*/ 1797043 h 1797043"/>
                <a:gd name="connsiteX4" fmla="*/ 0 w 9885726"/>
                <a:gd name="connsiteY4" fmla="*/ 0 h 17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5726" h="1797043" extrusionOk="0">
                  <a:moveTo>
                    <a:pt x="0" y="0"/>
                  </a:moveTo>
                  <a:cubicBezTo>
                    <a:pt x="3364301" y="118645"/>
                    <a:pt x="8861358" y="116012"/>
                    <a:pt x="9885726" y="0"/>
                  </a:cubicBezTo>
                  <a:cubicBezTo>
                    <a:pt x="10027546" y="237689"/>
                    <a:pt x="10016587" y="1583438"/>
                    <a:pt x="9885726" y="1797043"/>
                  </a:cubicBezTo>
                  <a:cubicBezTo>
                    <a:pt x="7810303" y="1931643"/>
                    <a:pt x="2764463" y="1639847"/>
                    <a:pt x="0" y="1797043"/>
                  </a:cubicBezTo>
                  <a:cubicBezTo>
                    <a:pt x="-146356" y="1414283"/>
                    <a:pt x="28131" y="692953"/>
                    <a:pt x="0" y="0"/>
                  </a:cubicBezTo>
                  <a:close/>
                </a:path>
              </a:pathLst>
            </a:custGeom>
            <a:noFill/>
            <a:ln w="6032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510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Introducing myself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Franck CARCENAC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Involved in electron beam lithography and nanofabrication: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Since 1984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000" dirty="0" err="1"/>
              <a:t>Lithographies</a:t>
            </a:r>
            <a:r>
              <a:rPr lang="en-US" sz="2000" dirty="0"/>
              <a:t> (UV, X-Rays, Electrons), lift-off, wet/dry etching, characterization  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Si and III-V compounds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Nanoelectronics, optics, </a:t>
            </a:r>
            <a:r>
              <a:rPr lang="en-US" sz="2000" dirty="0" err="1"/>
              <a:t>nanomagnetism</a:t>
            </a:r>
            <a:r>
              <a:rPr lang="en-US" sz="2000" dirty="0"/>
              <a:t>, nanobiotechnologies among others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Adaptation, testing/purchasing procedures, installation: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sz="1800" dirty="0"/>
              <a:t>30keV SEM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sz="1800" dirty="0"/>
              <a:t>30 - 50keV E-Beam writer (soon 100keV)</a:t>
            </a:r>
          </a:p>
          <a:p>
            <a:pPr lvl="2">
              <a:lnSpc>
                <a:spcPct val="130000"/>
              </a:lnSpc>
              <a:spcBef>
                <a:spcPts val="0"/>
              </a:spcBef>
            </a:pPr>
            <a:r>
              <a:rPr lang="en-US" sz="1800" dirty="0"/>
              <a:t>200keV TEM/STEM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400" dirty="0"/>
              <a:t>People training on SEM, EBL, nanofabrication: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sz="2000" dirty="0"/>
              <a:t>France and international</a:t>
            </a:r>
          </a:p>
        </p:txBody>
      </p:sp>
    </p:spTree>
    <p:extLst>
      <p:ext uri="{BB962C8B-B14F-4D97-AF65-F5344CB8AC3E}">
        <p14:creationId xmlns:p14="http://schemas.microsoft.com/office/powerpoint/2010/main" val="567188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marL="0" indent="0">
              <a:lnSpc>
                <a:spcPct val="140000"/>
              </a:lnSpc>
              <a:buClr>
                <a:schemeClr val="accent6"/>
              </a:buClr>
              <a:buNone/>
            </a:pPr>
            <a:r>
              <a:rPr lang="en-US" sz="2000" dirty="0"/>
              <a:t>Best jams are made in old jars … today's physics is based on the sum of all previous discoveries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P. </a:t>
            </a:r>
            <a:r>
              <a:rPr lang="en-US" sz="1600" dirty="0" err="1"/>
              <a:t>Rai-Choudhury</a:t>
            </a:r>
            <a:r>
              <a:rPr lang="en-US" sz="1600" dirty="0"/>
              <a:t> (Ed.) : Handbook of Microlithography,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>
                <a:hlinkClick r:id="rId2"/>
              </a:rPr>
              <a:t>http://en.wikipedia.org/wiki/Electron_beam_lithography</a:t>
            </a:r>
            <a:endParaRPr lang="en-US" sz="1600" dirty="0"/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>
                <a:hlinkClick r:id="rId3"/>
              </a:rPr>
              <a:t>SPIE Handbook of Microlithography, Micromachining and </a:t>
            </a:r>
            <a:r>
              <a:rPr lang="en-US" sz="1600" dirty="0" err="1">
                <a:hlinkClick r:id="rId3"/>
              </a:rPr>
              <a:t>Microfabrication</a:t>
            </a:r>
            <a:endParaRPr lang="en-US" sz="1600" dirty="0"/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Nanotechnology, special number of “Microelectronic Engineering”. Vol. 32, September, 1996.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Nanometer-Scale Science &amp; Technology, special number of “Proceedings of the IEEE”. </a:t>
            </a:r>
            <a:r>
              <a:rPr lang="en-US" sz="1600" dirty="0" err="1"/>
              <a:t>Vol</a:t>
            </a:r>
            <a:r>
              <a:rPr lang="en-US" sz="1600" dirty="0"/>
              <a:t> 85, April 1996.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N. Taniguchi (Ed.) Nanotechnology : Integrated Processing Systems for Ultra-precision and Ultra-fine Products, Oxford - University Press, 1997.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Philip Ball, Made to Measure, Princeton University Press - 1994.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 err="1"/>
              <a:t>H.C.Hoch</a:t>
            </a:r>
            <a:r>
              <a:rPr lang="en-US" sz="1600" dirty="0"/>
              <a:t> et al (Eds.), Nanofabrication and </a:t>
            </a:r>
            <a:r>
              <a:rPr lang="en-US" sz="1600" dirty="0" err="1"/>
              <a:t>Biosystems</a:t>
            </a:r>
            <a:r>
              <a:rPr lang="en-US" sz="1600" dirty="0"/>
              <a:t> - Cambridge University Press, 1996.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Semiconductor Industrial Association, The National Technology Roadmap for Semiconductors,1997.</a:t>
            </a:r>
          </a:p>
          <a:p>
            <a:pPr marL="363538" indent="-363538">
              <a:lnSpc>
                <a:spcPct val="140000"/>
              </a:lnSpc>
              <a:buClr>
                <a:schemeClr val="accent6"/>
              </a:buClr>
            </a:pPr>
            <a:r>
              <a:rPr lang="en-US" sz="1600" dirty="0"/>
              <a:t>Fundamentals of microfabrication – Marc </a:t>
            </a:r>
            <a:r>
              <a:rPr lang="en-US" sz="1600" dirty="0" err="1"/>
              <a:t>Madou</a:t>
            </a:r>
            <a:r>
              <a:rPr lang="en-US" sz="1600" dirty="0"/>
              <a:t> - CRC Press, (1997)</a:t>
            </a:r>
          </a:p>
        </p:txBody>
      </p:sp>
    </p:spTree>
    <p:extLst>
      <p:ext uri="{BB962C8B-B14F-4D97-AF65-F5344CB8AC3E}">
        <p14:creationId xmlns:p14="http://schemas.microsoft.com/office/powerpoint/2010/main" val="37614201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129F-A240-4135-BB06-B55D4B2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90BD-FC31-4367-B09F-AAEF02B0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spAutoFit/>
          </a:bodyPr>
          <a:lstStyle/>
          <a:p>
            <a:r>
              <a:rPr lang="en-US" sz="2400" b="1" dirty="0"/>
              <a:t>Electrons from the beam:</a:t>
            </a:r>
          </a:p>
          <a:p>
            <a:pPr lvl="1"/>
            <a:r>
              <a:rPr lang="en-US" sz="1600" dirty="0"/>
              <a:t>Exposure at beam impact position</a:t>
            </a:r>
          </a:p>
          <a:p>
            <a:pPr lvl="1"/>
            <a:r>
              <a:rPr lang="en-US" sz="1600" dirty="0"/>
              <a:t>Forward scattering: enlargement of the beam inside the resist</a:t>
            </a:r>
          </a:p>
          <a:p>
            <a:r>
              <a:rPr lang="en-US" sz="2400" b="1" dirty="0"/>
              <a:t>Backscattered electrons:</a:t>
            </a:r>
          </a:p>
          <a:p>
            <a:pPr lvl="1"/>
            <a:r>
              <a:rPr lang="en-US" sz="1600" dirty="0"/>
              <a:t>Belong to primary beam: energy &gt;50eV</a:t>
            </a:r>
          </a:p>
          <a:p>
            <a:pPr lvl="1"/>
            <a:r>
              <a:rPr lang="en-US" sz="1600" dirty="0"/>
              <a:t>Escape mainly from substrate through the electrosensitive material</a:t>
            </a:r>
          </a:p>
          <a:p>
            <a:pPr lvl="1"/>
            <a:r>
              <a:rPr lang="en-US" sz="1600" dirty="0"/>
              <a:t>Enlargement from beam impact position to a distance proportional to energy (~1µm/10keV)</a:t>
            </a:r>
          </a:p>
          <a:p>
            <a:pPr lvl="1"/>
            <a:r>
              <a:rPr lang="en-US" sz="1600" dirty="0"/>
              <a:t>Trajectory simulation: CASINO free software from Sherbrooke university - CANADA</a:t>
            </a:r>
          </a:p>
          <a:p>
            <a:pPr lvl="1"/>
            <a:r>
              <a:rPr lang="en-US" sz="1600" dirty="0"/>
              <a:t>~20% of primary electrons on Si @ 30keV </a:t>
            </a:r>
            <a:r>
              <a:rPr lang="en-US" sz="1600" i="1" dirty="0"/>
              <a:t>(30% on GaAs, 50% on gold)</a:t>
            </a:r>
          </a:p>
          <a:p>
            <a:pPr lvl="1"/>
            <a:endParaRPr lang="en-US" sz="1600" i="1" dirty="0"/>
          </a:p>
          <a:p>
            <a:r>
              <a:rPr lang="en-US" sz="2400" b="1" dirty="0"/>
              <a:t>Secondary electrons:</a:t>
            </a:r>
          </a:p>
          <a:p>
            <a:pPr lvl="1"/>
            <a:r>
              <a:rPr lang="en-US" sz="1600" dirty="0"/>
              <a:t>Produced by interaction of high energy electrons with matter: energy &lt;50eV</a:t>
            </a:r>
          </a:p>
          <a:p>
            <a:pPr lvl="1"/>
            <a:r>
              <a:rPr lang="en-US" sz="1600" dirty="0"/>
              <a:t>Close to scattered electrons trajectory (~10nm)</a:t>
            </a:r>
          </a:p>
          <a:p>
            <a:pPr lvl="1"/>
            <a:r>
              <a:rPr lang="en-US" sz="1600" dirty="0"/>
              <a:t>~80% of electrons involved in exposure (on Si) </a:t>
            </a:r>
            <a:r>
              <a:rPr lang="en-US" sz="1600" dirty="0">
                <a:sym typeface="Wingdings" panose="05000000000000000000" pitchFamily="2" charset="2"/>
              </a:rPr>
              <a:t> main contribution to p</a:t>
            </a:r>
            <a:r>
              <a:rPr lang="en-US" sz="1600" dirty="0"/>
              <a:t>roximity effects</a:t>
            </a:r>
          </a:p>
        </p:txBody>
      </p:sp>
    </p:spTree>
    <p:extLst>
      <p:ext uri="{BB962C8B-B14F-4D97-AF65-F5344CB8AC3E}">
        <p14:creationId xmlns:p14="http://schemas.microsoft.com/office/powerpoint/2010/main" val="11409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Outline of 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EBL: basic principals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Exposure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Developing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System composition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Calibration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Design recommendations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EBL: concrete practice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Driving parameters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Limitations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Recommendations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Sum-up</a:t>
            </a:r>
          </a:p>
          <a:p>
            <a:pPr lvl="1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EBL nowadays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Competition at industry level</a:t>
            </a:r>
          </a:p>
          <a:p>
            <a:pPr lvl="2"/>
            <a:r>
              <a:rPr lang="en-US" sz="1800" dirty="0">
                <a:solidFill>
                  <a:schemeClr val="bg1">
                    <a:lumMod val="85000"/>
                  </a:schemeClr>
                </a:solidFill>
              </a:rPr>
              <a:t>Tendencies and job evolution</a:t>
            </a:r>
          </a:p>
        </p:txBody>
      </p:sp>
    </p:spTree>
    <p:extLst>
      <p:ext uri="{BB962C8B-B14F-4D97-AF65-F5344CB8AC3E}">
        <p14:creationId xmlns:p14="http://schemas.microsoft.com/office/powerpoint/2010/main" val="4294713501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62204</TotalTime>
  <Words>4962</Words>
  <Application>Microsoft Office PowerPoint</Application>
  <PresentationFormat>Grand écran</PresentationFormat>
  <Paragraphs>961</Paragraphs>
  <Slides>82</Slides>
  <Notes>3</Notes>
  <HiddenSlides>17</HiddenSlides>
  <MMClips>1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82</vt:i4>
      </vt:variant>
    </vt:vector>
  </HeadingPairs>
  <TitlesOfParts>
    <vt:vector size="99" baseType="lpstr">
      <vt:lpstr>Arial</vt:lpstr>
      <vt:lpstr>Arial Narrow</vt:lpstr>
      <vt:lpstr>Calibri</vt:lpstr>
      <vt:lpstr>Calibri Light</vt:lpstr>
      <vt:lpstr>Courier New</vt:lpstr>
      <vt:lpstr>HelveticaNeue LightCond</vt:lpstr>
      <vt:lpstr>Impact</vt:lpstr>
      <vt:lpstr>Lucida Grande</vt:lpstr>
      <vt:lpstr>Microsoft Sans Serif</vt:lpstr>
      <vt:lpstr>Monotype Sorts</vt:lpstr>
      <vt:lpstr>Times New Roman</vt:lpstr>
      <vt:lpstr>Verdana</vt:lpstr>
      <vt:lpstr>Wingdings</vt:lpstr>
      <vt:lpstr>Conception personnalisée</vt:lpstr>
      <vt:lpstr>1_Thème Office</vt:lpstr>
      <vt:lpstr>Équation</vt:lpstr>
      <vt:lpstr>Equation</vt:lpstr>
      <vt:lpstr>Electron Beam Lithography</vt:lpstr>
      <vt:lpstr>Purpose</vt:lpstr>
      <vt:lpstr>Outline of presentation</vt:lpstr>
      <vt:lpstr>Outline of presentation</vt:lpstr>
      <vt:lpstr>General considerations</vt:lpstr>
      <vt:lpstr>Lithography … why electron beam ? </vt:lpstr>
      <vt:lpstr>Different EBL techniques</vt:lpstr>
      <vt:lpstr>Different EBL techniques</vt:lpstr>
      <vt:lpstr>Outline of presentation</vt:lpstr>
      <vt:lpstr>Exposure: resists</vt:lpstr>
      <vt:lpstr>Exposure: where does it take place ?</vt:lpstr>
      <vt:lpstr>Exposure: electrons' trajectories</vt:lpstr>
      <vt:lpstr>Exposure: Beam Point Spread Function</vt:lpstr>
      <vt:lpstr>Outline of presentation</vt:lpstr>
      <vt:lpstr>Developing</vt:lpstr>
      <vt:lpstr>Developing: resist contrast</vt:lpstr>
      <vt:lpstr>Developing: resist profile</vt:lpstr>
      <vt:lpstr>Developing: proximity effects</vt:lpstr>
      <vt:lpstr>Developing: proximity effects</vt:lpstr>
      <vt:lpstr>Developing: proximity effects</vt:lpstr>
      <vt:lpstr>Developing: proximity effects</vt:lpstr>
      <vt:lpstr>Exposure: special …</vt:lpstr>
      <vt:lpstr>Outline of presentation</vt:lpstr>
      <vt:lpstr>System composition</vt:lpstr>
      <vt:lpstr>System composition</vt:lpstr>
      <vt:lpstr> System composition: synoptic</vt:lpstr>
      <vt:lpstr>System composition: remarks</vt:lpstr>
      <vt:lpstr>Outline of presentation</vt:lpstr>
      <vt:lpstr>Field calibration</vt:lpstr>
      <vt:lpstr>Field calibration: stitching</vt:lpstr>
      <vt:lpstr>Outline of presentation</vt:lpstr>
      <vt:lpstr>Design recommendations: file type - softwares</vt:lpstr>
      <vt:lpstr>Design recommendations: drawing/design</vt:lpstr>
      <vt:lpstr>Design recommendations: drawing without knowledge</vt:lpstr>
      <vt:lpstr>Design recommendations: drawing without knowledge</vt:lpstr>
      <vt:lpstr>Design recommendations: drawing without knowledge</vt:lpstr>
      <vt:lpstr>Design recommendations: drawing without knowledge</vt:lpstr>
      <vt:lpstr>Design recommendations: rounding effect</vt:lpstr>
      <vt:lpstr>Design recommendations: rounding effect</vt:lpstr>
      <vt:lpstr>Outline of presentation</vt:lpstr>
      <vt:lpstr>Driving parameters: design exposure</vt:lpstr>
      <vt:lpstr>Driving parameters: exposure dose</vt:lpstr>
      <vt:lpstr>Driving parameters: exposure dose</vt:lpstr>
      <vt:lpstr>Outline of presentation</vt:lpstr>
      <vt:lpstr>Limitations: beam diameter = f(current)</vt:lpstr>
      <vt:lpstr>Limitations</vt:lpstr>
      <vt:lpstr>Limitations: beam speed effect</vt:lpstr>
      <vt:lpstr>Limitations: beam speed effect</vt:lpstr>
      <vt:lpstr>Exposure parameters: limiting factors </vt:lpstr>
      <vt:lpstr>Exposure parameters: compromises</vt:lpstr>
      <vt:lpstr>Extrinsic limitations</vt:lpstr>
      <vt:lpstr>Intrinsic limitations</vt:lpstr>
      <vt:lpstr>Outline of presentation</vt:lpstr>
      <vt:lpstr>Recommendations: EBL from A to Z</vt:lpstr>
      <vt:lpstr>Recommendations: technology integration</vt:lpstr>
      <vt:lpstr>Outline of presentation</vt:lpstr>
      <vt:lpstr>Sum-up of SEM - EBL courses</vt:lpstr>
      <vt:lpstr>Sum-up manufacturers</vt:lpstr>
      <vt:lpstr>Outline of presentation</vt:lpstr>
      <vt:lpstr> Competition at industry level: 20 years ago …</vt:lpstr>
      <vt:lpstr>International project</vt:lpstr>
      <vt:lpstr> Competition at industry level: nowadays !</vt:lpstr>
      <vt:lpstr>Outline of presentation</vt:lpstr>
      <vt:lpstr>Tendencies: EBL still alive</vt:lpstr>
      <vt:lpstr>Job evolution</vt:lpstr>
      <vt:lpstr>EBL to do what ? Answer some questions …</vt:lpstr>
      <vt:lpstr>EBL to do what ? Answer some questions …</vt:lpstr>
      <vt:lpstr>Exposure parameters: other limiting factors </vt:lpstr>
      <vt:lpstr>Strategy to speed up EBL: 2 currents &amp; 2 field-size</vt:lpstr>
      <vt:lpstr>Automatic Mark Detection: Linescan </vt:lpstr>
      <vt:lpstr>Automatic Mark detection</vt:lpstr>
      <vt:lpstr>Automatic Mark detection</vt:lpstr>
      <vt:lpstr>Automatic Mark detection</vt:lpstr>
      <vt:lpstr>Automatic Mark detection</vt:lpstr>
      <vt:lpstr>Automatic Mark detection : real sample</vt:lpstr>
      <vt:lpstr>Automatic Mark detection: real sample</vt:lpstr>
      <vt:lpstr>Automatic Mark detection : real sample</vt:lpstr>
      <vt:lpstr>Automatic Mark detection: real sample</vt:lpstr>
      <vt:lpstr>Automatic Mark detection : real sample</vt:lpstr>
      <vt:lpstr>Introducing myself</vt:lpstr>
      <vt:lpstr>Bibliography</vt:lpstr>
      <vt:lpstr>Exposure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</dc:creator>
  <cp:lastModifiedBy>Franck Carcenac</cp:lastModifiedBy>
  <cp:revision>535</cp:revision>
  <cp:lastPrinted>2016-07-28T16:27:59Z</cp:lastPrinted>
  <dcterms:created xsi:type="dcterms:W3CDTF">2016-07-25T13:14:14Z</dcterms:created>
  <dcterms:modified xsi:type="dcterms:W3CDTF">2024-04-05T13:08:53Z</dcterms:modified>
</cp:coreProperties>
</file>